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2"/>
  </p:notesMasterIdLst>
  <p:sldIdLst>
    <p:sldId id="256" r:id="rId2"/>
    <p:sldId id="266" r:id="rId3"/>
    <p:sldId id="260" r:id="rId4"/>
    <p:sldId id="265" r:id="rId5"/>
    <p:sldId id="262" r:id="rId6"/>
    <p:sldId id="269" r:id="rId7"/>
    <p:sldId id="272" r:id="rId8"/>
    <p:sldId id="274" r:id="rId9"/>
    <p:sldId id="271" r:id="rId10"/>
    <p:sldId id="310" r:id="rId11"/>
    <p:sldId id="267" r:id="rId12"/>
    <p:sldId id="261" r:id="rId13"/>
    <p:sldId id="268" r:id="rId14"/>
    <p:sldId id="275" r:id="rId15"/>
    <p:sldId id="276" r:id="rId16"/>
    <p:sldId id="277" r:id="rId17"/>
    <p:sldId id="279" r:id="rId18"/>
    <p:sldId id="281" r:id="rId19"/>
    <p:sldId id="283" r:id="rId20"/>
    <p:sldId id="284" r:id="rId21"/>
    <p:sldId id="285" r:id="rId22"/>
    <p:sldId id="287" r:id="rId23"/>
    <p:sldId id="288" r:id="rId24"/>
    <p:sldId id="289" r:id="rId25"/>
    <p:sldId id="311" r:id="rId26"/>
    <p:sldId id="313" r:id="rId27"/>
    <p:sldId id="292" r:id="rId28"/>
    <p:sldId id="302" r:id="rId29"/>
    <p:sldId id="295" r:id="rId30"/>
    <p:sldId id="296" r:id="rId31"/>
    <p:sldId id="298" r:id="rId32"/>
    <p:sldId id="299" r:id="rId33"/>
    <p:sldId id="301" r:id="rId34"/>
    <p:sldId id="300" r:id="rId35"/>
    <p:sldId id="303" r:id="rId36"/>
    <p:sldId id="308" r:id="rId37"/>
    <p:sldId id="304" r:id="rId38"/>
    <p:sldId id="309" r:id="rId39"/>
    <p:sldId id="305" r:id="rId40"/>
    <p:sldId id="30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382E5A-28F1-4486-AFBE-54A90F963C5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61759AE-DD42-4CA9-93F2-F7F89B384242}">
      <dgm:prSet phldrT="[Texte]"/>
      <dgm:spPr/>
      <dgm:t>
        <a:bodyPr/>
        <a:lstStyle/>
        <a:p>
          <a:pPr rtl="0"/>
          <a:r>
            <a:rPr lang="en-US" dirty="0" err="1" smtClean="0">
              <a:latin typeface="+mn-lt"/>
              <a:ea typeface="Montserrat"/>
              <a:cs typeface="Montserrat"/>
              <a:sym typeface="Montserrat"/>
            </a:rPr>
            <a:t>Hyperparameters</a:t>
          </a:r>
          <a:endParaRPr lang="en-US" dirty="0" smtClean="0">
            <a:latin typeface="+mn-lt"/>
            <a:ea typeface="Montserrat"/>
            <a:cs typeface="Montserrat"/>
            <a:sym typeface="Montserrat"/>
          </a:endParaRPr>
        </a:p>
        <a:p>
          <a:pPr rtl="0"/>
          <a:r>
            <a:rPr lang="en-US" dirty="0" smtClean="0">
              <a:latin typeface="+mn-lt"/>
              <a:ea typeface="Montserrat"/>
              <a:cs typeface="Montserrat"/>
              <a:sym typeface="Montserrat"/>
            </a:rPr>
            <a:t>Tuning</a:t>
          </a:r>
          <a:endParaRPr lang="fr-FR" dirty="0">
            <a:latin typeface="+mn-lt"/>
          </a:endParaRPr>
        </a:p>
      </dgm:t>
    </dgm:pt>
    <dgm:pt modelId="{B862B3CF-B0D3-43DC-8274-647143C09D15}" type="parTrans" cxnId="{A03F3133-7E89-4C6A-8E33-AD61CBC429B3}">
      <dgm:prSet/>
      <dgm:spPr/>
      <dgm:t>
        <a:bodyPr/>
        <a:lstStyle/>
        <a:p>
          <a:endParaRPr lang="fr-FR"/>
        </a:p>
      </dgm:t>
    </dgm:pt>
    <dgm:pt modelId="{E5B46CBF-C28C-47C5-A6CD-4B76CE0B3066}" type="sibTrans" cxnId="{A03F3133-7E89-4C6A-8E33-AD61CBC429B3}">
      <dgm:prSet/>
      <dgm:spPr/>
      <dgm:t>
        <a:bodyPr/>
        <a:lstStyle/>
        <a:p>
          <a:endParaRPr lang="fr-FR"/>
        </a:p>
      </dgm:t>
    </dgm:pt>
    <dgm:pt modelId="{47429FA0-D5A6-44F4-8879-4A950B712BDF}">
      <dgm:prSet phldrT="[Texte]"/>
      <dgm:spPr/>
      <dgm:t>
        <a:bodyPr/>
        <a:lstStyle/>
        <a:p>
          <a:pPr rtl="0"/>
          <a:r>
            <a:rPr lang="fr-FR" dirty="0" smtClean="0">
              <a:latin typeface="+mn-lt"/>
              <a:ea typeface="Montserrat"/>
              <a:cs typeface="Montserrat"/>
              <a:sym typeface="Montserrat"/>
            </a:rPr>
            <a:t>Performance </a:t>
          </a:r>
          <a:r>
            <a:rPr lang="fr-FR" dirty="0" err="1" smtClean="0">
              <a:latin typeface="+mn-lt"/>
              <a:ea typeface="Montserrat"/>
              <a:cs typeface="Montserrat"/>
              <a:sym typeface="Montserrat"/>
            </a:rPr>
            <a:t>evaluation</a:t>
          </a:r>
          <a:r>
            <a:rPr lang="fr-FR" dirty="0" smtClean="0">
              <a:latin typeface="+mn-lt"/>
              <a:ea typeface="Montserrat"/>
              <a:cs typeface="Montserrat"/>
              <a:sym typeface="Montserrat"/>
            </a:rPr>
            <a:t> </a:t>
          </a:r>
          <a:r>
            <a:rPr lang="fr-FR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(</a:t>
          </a:r>
          <a:r>
            <a:rPr lang="fr-FR" dirty="0" err="1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metrics</a:t>
          </a:r>
          <a:r>
            <a:rPr lang="fr-FR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)</a:t>
          </a:r>
          <a:endParaRPr lang="fr-FR" dirty="0">
            <a:latin typeface="+mn-lt"/>
          </a:endParaRPr>
        </a:p>
      </dgm:t>
    </dgm:pt>
    <dgm:pt modelId="{3D295B9E-DE75-45AB-A00B-5FF135DD8A24}" type="parTrans" cxnId="{9B7816F5-69D4-49BE-9B4F-E9E31CDA1E6D}">
      <dgm:prSet/>
      <dgm:spPr/>
      <dgm:t>
        <a:bodyPr/>
        <a:lstStyle/>
        <a:p>
          <a:endParaRPr lang="fr-FR"/>
        </a:p>
      </dgm:t>
    </dgm:pt>
    <dgm:pt modelId="{6F2EEB47-374C-4CB8-88F9-741A907E170A}" type="sibTrans" cxnId="{9B7816F5-69D4-49BE-9B4F-E9E31CDA1E6D}">
      <dgm:prSet/>
      <dgm:spPr/>
      <dgm:t>
        <a:bodyPr/>
        <a:lstStyle/>
        <a:p>
          <a:endParaRPr lang="fr-FR"/>
        </a:p>
      </dgm:t>
    </dgm:pt>
    <dgm:pt modelId="{A39386F4-6796-48A6-A2A3-21349EC07A17}">
      <dgm:prSet phldrT="[Texte]"/>
      <dgm:spPr/>
      <dgm:t>
        <a:bodyPr/>
        <a:lstStyle/>
        <a:p>
          <a:pPr rtl="0"/>
          <a:r>
            <a:rPr lang="en-US" dirty="0" smtClean="0">
              <a:latin typeface="+mn-lt"/>
              <a:ea typeface="Montserrat"/>
              <a:cs typeface="Montserrat"/>
              <a:sym typeface="Montserrat"/>
            </a:rPr>
            <a:t>Misclassification analysis</a:t>
          </a:r>
          <a:endParaRPr lang="fr-FR" dirty="0">
            <a:latin typeface="+mn-lt"/>
          </a:endParaRPr>
        </a:p>
      </dgm:t>
    </dgm:pt>
    <dgm:pt modelId="{067A34F7-7601-42E8-9EAA-2FFF48412B52}" type="parTrans" cxnId="{9D1E2374-A9FF-4AB1-BA95-34AE6DB0FFA8}">
      <dgm:prSet/>
      <dgm:spPr/>
      <dgm:t>
        <a:bodyPr/>
        <a:lstStyle/>
        <a:p>
          <a:endParaRPr lang="fr-FR"/>
        </a:p>
      </dgm:t>
    </dgm:pt>
    <dgm:pt modelId="{62FC160C-15BB-431C-825B-FBDD32E10CCF}" type="sibTrans" cxnId="{9D1E2374-A9FF-4AB1-BA95-34AE6DB0FFA8}">
      <dgm:prSet/>
      <dgm:spPr/>
      <dgm:t>
        <a:bodyPr/>
        <a:lstStyle/>
        <a:p>
          <a:endParaRPr lang="fr-FR"/>
        </a:p>
      </dgm:t>
    </dgm:pt>
    <dgm:pt modelId="{47A16B2D-05E0-4E73-8082-E887B0AB7255}">
      <dgm:prSet phldrT="[Texte]" custT="1"/>
      <dgm:spPr/>
      <dgm:t>
        <a:bodyPr/>
        <a:lstStyle/>
        <a:p>
          <a:r>
            <a:rPr lang="fr-FR" sz="1400" dirty="0" smtClean="0">
              <a:latin typeface="+mn-lt"/>
            </a:rPr>
            <a:t>Classifier &amp;</a:t>
          </a:r>
        </a:p>
        <a:p>
          <a:r>
            <a:rPr lang="fr-FR" sz="1400" dirty="0" err="1" smtClean="0">
              <a:latin typeface="+mn-lt"/>
            </a:rPr>
            <a:t>features</a:t>
          </a:r>
          <a:r>
            <a:rPr lang="fr-FR" sz="1400" dirty="0" smtClean="0">
              <a:latin typeface="+mn-lt"/>
            </a:rPr>
            <a:t> </a:t>
          </a:r>
          <a:r>
            <a:rPr lang="fr-FR" sz="1400" dirty="0" err="1" smtClean="0">
              <a:latin typeface="+mn-lt"/>
            </a:rPr>
            <a:t>choice</a:t>
          </a:r>
          <a:endParaRPr lang="fr-FR" sz="1400" dirty="0">
            <a:latin typeface="+mn-lt"/>
          </a:endParaRPr>
        </a:p>
      </dgm:t>
    </dgm:pt>
    <dgm:pt modelId="{FCA9CDE0-1705-4A21-A3AA-551AEF780F14}" type="parTrans" cxnId="{4CB3DB55-2698-47F9-8AD1-128FC741C365}">
      <dgm:prSet/>
      <dgm:spPr/>
      <dgm:t>
        <a:bodyPr/>
        <a:lstStyle/>
        <a:p>
          <a:endParaRPr lang="fr-FR"/>
        </a:p>
      </dgm:t>
    </dgm:pt>
    <dgm:pt modelId="{9307BC16-6EF1-45F1-94A9-8BFAFF60B5B2}" type="sibTrans" cxnId="{4CB3DB55-2698-47F9-8AD1-128FC741C365}">
      <dgm:prSet/>
      <dgm:spPr/>
      <dgm:t>
        <a:bodyPr/>
        <a:lstStyle/>
        <a:p>
          <a:endParaRPr lang="fr-FR"/>
        </a:p>
      </dgm:t>
    </dgm:pt>
    <dgm:pt modelId="{DE559FE3-6BC8-48DF-A0D1-61E3272035CB}" type="pres">
      <dgm:prSet presAssocID="{74382E5A-28F1-4486-AFBE-54A90F963C5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6441AC67-4554-4A0A-A488-B021F7C7F51A}" type="pres">
      <dgm:prSet presAssocID="{A61759AE-DD42-4CA9-93F2-F7F89B384242}" presName="dummy" presStyleCnt="0"/>
      <dgm:spPr/>
    </dgm:pt>
    <dgm:pt modelId="{F4E94BA7-C013-4EB9-AE59-A33F82F93957}" type="pres">
      <dgm:prSet presAssocID="{A61759AE-DD42-4CA9-93F2-F7F89B384242}" presName="node" presStyleLbl="revTx" presStyleIdx="0" presStyleCnt="4" custScaleY="6365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53D13C-8897-4ED8-9086-16AA136603C7}" type="pres">
      <dgm:prSet presAssocID="{E5B46CBF-C28C-47C5-A6CD-4B76CE0B3066}" presName="sibTrans" presStyleLbl="node1" presStyleIdx="0" presStyleCnt="4"/>
      <dgm:spPr/>
      <dgm:t>
        <a:bodyPr/>
        <a:lstStyle/>
        <a:p>
          <a:endParaRPr lang="fr-FR"/>
        </a:p>
      </dgm:t>
    </dgm:pt>
    <dgm:pt modelId="{9CAF06CA-32F7-4164-976A-B304FE03C31E}" type="pres">
      <dgm:prSet presAssocID="{47429FA0-D5A6-44F4-8879-4A950B712BDF}" presName="dummy" presStyleCnt="0"/>
      <dgm:spPr/>
    </dgm:pt>
    <dgm:pt modelId="{80526101-36ED-4562-878B-6744DF58C901}" type="pres">
      <dgm:prSet presAssocID="{47429FA0-D5A6-44F4-8879-4A950B712BDF}" presName="node" presStyleLbl="revTx" presStyleIdx="1" presStyleCnt="4" custScaleX="80978" custScaleY="6761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678FE0-124A-41B7-8ECF-D9481A6F3EF1}" type="pres">
      <dgm:prSet presAssocID="{6F2EEB47-374C-4CB8-88F9-741A907E170A}" presName="sibTrans" presStyleLbl="node1" presStyleIdx="1" presStyleCnt="4"/>
      <dgm:spPr/>
      <dgm:t>
        <a:bodyPr/>
        <a:lstStyle/>
        <a:p>
          <a:endParaRPr lang="fr-FR"/>
        </a:p>
      </dgm:t>
    </dgm:pt>
    <dgm:pt modelId="{28DBB1B6-D7AE-4BAA-BA76-1CAB8E2158A0}" type="pres">
      <dgm:prSet presAssocID="{A39386F4-6796-48A6-A2A3-21349EC07A17}" presName="dummy" presStyleCnt="0"/>
      <dgm:spPr/>
    </dgm:pt>
    <dgm:pt modelId="{F23A60B1-8064-42B9-AC3F-E5FEAE46A619}" type="pres">
      <dgm:prSet presAssocID="{A39386F4-6796-48A6-A2A3-21349EC07A17}" presName="node" presStyleLbl="revTx" presStyleIdx="2" presStyleCnt="4" custScaleY="54059" custRadScaleRad="98211" custRadScaleInc="156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15684F3-6CA1-4B84-8887-DDD857D18AD5}" type="pres">
      <dgm:prSet presAssocID="{62FC160C-15BB-431C-825B-FBDD32E10CCF}" presName="sibTrans" presStyleLbl="node1" presStyleIdx="2" presStyleCnt="4"/>
      <dgm:spPr/>
      <dgm:t>
        <a:bodyPr/>
        <a:lstStyle/>
        <a:p>
          <a:endParaRPr lang="fr-FR"/>
        </a:p>
      </dgm:t>
    </dgm:pt>
    <dgm:pt modelId="{A40A59AD-B8C4-4C96-A10D-177329BF1D00}" type="pres">
      <dgm:prSet presAssocID="{47A16B2D-05E0-4E73-8082-E887B0AB7255}" presName="dummy" presStyleCnt="0"/>
      <dgm:spPr/>
    </dgm:pt>
    <dgm:pt modelId="{5BD288DF-59C1-4D74-809F-DE818180112A}" type="pres">
      <dgm:prSet presAssocID="{47A16B2D-05E0-4E73-8082-E887B0AB7255}" presName="node" presStyleLbl="revTx" presStyleIdx="3" presStyleCnt="4" custScaleY="5934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428EC1-592A-4462-8DF1-E253C1C567C6}" type="pres">
      <dgm:prSet presAssocID="{9307BC16-6EF1-45F1-94A9-8BFAFF60B5B2}" presName="sibTrans" presStyleLbl="node1" presStyleIdx="3" presStyleCnt="4"/>
      <dgm:spPr/>
      <dgm:t>
        <a:bodyPr/>
        <a:lstStyle/>
        <a:p>
          <a:endParaRPr lang="fr-FR"/>
        </a:p>
      </dgm:t>
    </dgm:pt>
  </dgm:ptLst>
  <dgm:cxnLst>
    <dgm:cxn modelId="{3E784E27-F9F3-45F5-B6D9-033860E4E11C}" type="presOf" srcId="{74382E5A-28F1-4486-AFBE-54A90F963C5A}" destId="{DE559FE3-6BC8-48DF-A0D1-61E3272035CB}" srcOrd="0" destOrd="0" presId="urn:microsoft.com/office/officeart/2005/8/layout/cycle1"/>
    <dgm:cxn modelId="{E5C12932-DD00-4DC8-A552-69BFB990CBEE}" type="presOf" srcId="{E5B46CBF-C28C-47C5-A6CD-4B76CE0B3066}" destId="{4653D13C-8897-4ED8-9086-16AA136603C7}" srcOrd="0" destOrd="0" presId="urn:microsoft.com/office/officeart/2005/8/layout/cycle1"/>
    <dgm:cxn modelId="{A03F3133-7E89-4C6A-8E33-AD61CBC429B3}" srcId="{74382E5A-28F1-4486-AFBE-54A90F963C5A}" destId="{A61759AE-DD42-4CA9-93F2-F7F89B384242}" srcOrd="0" destOrd="0" parTransId="{B862B3CF-B0D3-43DC-8274-647143C09D15}" sibTransId="{E5B46CBF-C28C-47C5-A6CD-4B76CE0B3066}"/>
    <dgm:cxn modelId="{D86B8300-6814-44BA-B8F9-C23056359461}" type="presOf" srcId="{47A16B2D-05E0-4E73-8082-E887B0AB7255}" destId="{5BD288DF-59C1-4D74-809F-DE818180112A}" srcOrd="0" destOrd="0" presId="urn:microsoft.com/office/officeart/2005/8/layout/cycle1"/>
    <dgm:cxn modelId="{9B7816F5-69D4-49BE-9B4F-E9E31CDA1E6D}" srcId="{74382E5A-28F1-4486-AFBE-54A90F963C5A}" destId="{47429FA0-D5A6-44F4-8879-4A950B712BDF}" srcOrd="1" destOrd="0" parTransId="{3D295B9E-DE75-45AB-A00B-5FF135DD8A24}" sibTransId="{6F2EEB47-374C-4CB8-88F9-741A907E170A}"/>
    <dgm:cxn modelId="{94856AFC-DBD6-4962-838D-E161499D8D51}" type="presOf" srcId="{A39386F4-6796-48A6-A2A3-21349EC07A17}" destId="{F23A60B1-8064-42B9-AC3F-E5FEAE46A619}" srcOrd="0" destOrd="0" presId="urn:microsoft.com/office/officeart/2005/8/layout/cycle1"/>
    <dgm:cxn modelId="{9D1E2374-A9FF-4AB1-BA95-34AE6DB0FFA8}" srcId="{74382E5A-28F1-4486-AFBE-54A90F963C5A}" destId="{A39386F4-6796-48A6-A2A3-21349EC07A17}" srcOrd="2" destOrd="0" parTransId="{067A34F7-7601-42E8-9EAA-2FFF48412B52}" sibTransId="{62FC160C-15BB-431C-825B-FBDD32E10CCF}"/>
    <dgm:cxn modelId="{4CB3DB55-2698-47F9-8AD1-128FC741C365}" srcId="{74382E5A-28F1-4486-AFBE-54A90F963C5A}" destId="{47A16B2D-05E0-4E73-8082-E887B0AB7255}" srcOrd="3" destOrd="0" parTransId="{FCA9CDE0-1705-4A21-A3AA-551AEF780F14}" sibTransId="{9307BC16-6EF1-45F1-94A9-8BFAFF60B5B2}"/>
    <dgm:cxn modelId="{D058000A-ABC0-4D6F-8681-AAE0D85A6397}" type="presOf" srcId="{6F2EEB47-374C-4CB8-88F9-741A907E170A}" destId="{D7678FE0-124A-41B7-8ECF-D9481A6F3EF1}" srcOrd="0" destOrd="0" presId="urn:microsoft.com/office/officeart/2005/8/layout/cycle1"/>
    <dgm:cxn modelId="{432E0C06-15D5-4F2D-9B18-006062A0DC2F}" type="presOf" srcId="{9307BC16-6EF1-45F1-94A9-8BFAFF60B5B2}" destId="{5F428EC1-592A-4462-8DF1-E253C1C567C6}" srcOrd="0" destOrd="0" presId="urn:microsoft.com/office/officeart/2005/8/layout/cycle1"/>
    <dgm:cxn modelId="{ABD96908-30ED-42B2-922C-63BD03540A0E}" type="presOf" srcId="{A61759AE-DD42-4CA9-93F2-F7F89B384242}" destId="{F4E94BA7-C013-4EB9-AE59-A33F82F93957}" srcOrd="0" destOrd="0" presId="urn:microsoft.com/office/officeart/2005/8/layout/cycle1"/>
    <dgm:cxn modelId="{47F45886-B92F-43E1-891C-32F4B258317C}" type="presOf" srcId="{47429FA0-D5A6-44F4-8879-4A950B712BDF}" destId="{80526101-36ED-4562-878B-6744DF58C901}" srcOrd="0" destOrd="0" presId="urn:microsoft.com/office/officeart/2005/8/layout/cycle1"/>
    <dgm:cxn modelId="{0402207A-C865-473E-87D6-A83398361136}" type="presOf" srcId="{62FC160C-15BB-431C-825B-FBDD32E10CCF}" destId="{715684F3-6CA1-4B84-8887-DDD857D18AD5}" srcOrd="0" destOrd="0" presId="urn:microsoft.com/office/officeart/2005/8/layout/cycle1"/>
    <dgm:cxn modelId="{5B61E3FA-1E9B-43C0-8814-712D1FE790E1}" type="presParOf" srcId="{DE559FE3-6BC8-48DF-A0D1-61E3272035CB}" destId="{6441AC67-4554-4A0A-A488-B021F7C7F51A}" srcOrd="0" destOrd="0" presId="urn:microsoft.com/office/officeart/2005/8/layout/cycle1"/>
    <dgm:cxn modelId="{14AE2C3C-443A-40C1-9685-D530ECDE24EA}" type="presParOf" srcId="{DE559FE3-6BC8-48DF-A0D1-61E3272035CB}" destId="{F4E94BA7-C013-4EB9-AE59-A33F82F93957}" srcOrd="1" destOrd="0" presId="urn:microsoft.com/office/officeart/2005/8/layout/cycle1"/>
    <dgm:cxn modelId="{3C834220-5743-4591-ADC0-7E92944F6DEF}" type="presParOf" srcId="{DE559FE3-6BC8-48DF-A0D1-61E3272035CB}" destId="{4653D13C-8897-4ED8-9086-16AA136603C7}" srcOrd="2" destOrd="0" presId="urn:microsoft.com/office/officeart/2005/8/layout/cycle1"/>
    <dgm:cxn modelId="{EEB1DC48-045E-4104-9DDD-1470177BBC52}" type="presParOf" srcId="{DE559FE3-6BC8-48DF-A0D1-61E3272035CB}" destId="{9CAF06CA-32F7-4164-976A-B304FE03C31E}" srcOrd="3" destOrd="0" presId="urn:microsoft.com/office/officeart/2005/8/layout/cycle1"/>
    <dgm:cxn modelId="{E6F4C0B2-2B4C-4668-8169-979DEE5D0F05}" type="presParOf" srcId="{DE559FE3-6BC8-48DF-A0D1-61E3272035CB}" destId="{80526101-36ED-4562-878B-6744DF58C901}" srcOrd="4" destOrd="0" presId="urn:microsoft.com/office/officeart/2005/8/layout/cycle1"/>
    <dgm:cxn modelId="{8D5B7223-74C9-404E-BEA7-396EB7FDBB7F}" type="presParOf" srcId="{DE559FE3-6BC8-48DF-A0D1-61E3272035CB}" destId="{D7678FE0-124A-41B7-8ECF-D9481A6F3EF1}" srcOrd="5" destOrd="0" presId="urn:microsoft.com/office/officeart/2005/8/layout/cycle1"/>
    <dgm:cxn modelId="{347ECB5C-AB2E-42E7-81C6-E04E96090021}" type="presParOf" srcId="{DE559FE3-6BC8-48DF-A0D1-61E3272035CB}" destId="{28DBB1B6-D7AE-4BAA-BA76-1CAB8E2158A0}" srcOrd="6" destOrd="0" presId="urn:microsoft.com/office/officeart/2005/8/layout/cycle1"/>
    <dgm:cxn modelId="{63A80534-D0DE-44AC-8083-15AB3FC88535}" type="presParOf" srcId="{DE559FE3-6BC8-48DF-A0D1-61E3272035CB}" destId="{F23A60B1-8064-42B9-AC3F-E5FEAE46A619}" srcOrd="7" destOrd="0" presId="urn:microsoft.com/office/officeart/2005/8/layout/cycle1"/>
    <dgm:cxn modelId="{37F2B97A-CBBB-421F-8EB7-D63B9920534C}" type="presParOf" srcId="{DE559FE3-6BC8-48DF-A0D1-61E3272035CB}" destId="{715684F3-6CA1-4B84-8887-DDD857D18AD5}" srcOrd="8" destOrd="0" presId="urn:microsoft.com/office/officeart/2005/8/layout/cycle1"/>
    <dgm:cxn modelId="{B48D6D94-4211-4A98-B274-9537D89E5A10}" type="presParOf" srcId="{DE559FE3-6BC8-48DF-A0D1-61E3272035CB}" destId="{A40A59AD-B8C4-4C96-A10D-177329BF1D00}" srcOrd="9" destOrd="0" presId="urn:microsoft.com/office/officeart/2005/8/layout/cycle1"/>
    <dgm:cxn modelId="{3C4B3E6A-8491-45D3-B54A-ACE81A2C5BC3}" type="presParOf" srcId="{DE559FE3-6BC8-48DF-A0D1-61E3272035CB}" destId="{5BD288DF-59C1-4D74-809F-DE818180112A}" srcOrd="10" destOrd="0" presId="urn:microsoft.com/office/officeart/2005/8/layout/cycle1"/>
    <dgm:cxn modelId="{BA4FB117-9256-4AD8-A07C-D7B020475EEF}" type="presParOf" srcId="{DE559FE3-6BC8-48DF-A0D1-61E3272035CB}" destId="{5F428EC1-592A-4462-8DF1-E253C1C567C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BE91E5-1EFB-4467-B964-EAC042C695D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AB97D2-9988-4DCC-AD7F-6C4D8AF5A004}">
      <dgm:prSet phldrT="[Texte]" custT="1"/>
      <dgm:spPr/>
      <dgm:t>
        <a:bodyPr/>
        <a:lstStyle/>
        <a:p>
          <a:r>
            <a:rPr lang="fr-FR" sz="1400" b="1" dirty="0" smtClean="0"/>
            <a:t>FINANCE</a:t>
          </a:r>
          <a:endParaRPr lang="fr-FR" sz="1800" b="1" dirty="0" smtClean="0"/>
        </a:p>
        <a:p>
          <a:r>
            <a:rPr lang="fr-FR" sz="1200" dirty="0" err="1" smtClean="0"/>
            <a:t>Asset</a:t>
          </a:r>
          <a:r>
            <a:rPr lang="fr-FR" sz="1200" dirty="0" smtClean="0"/>
            <a:t> </a:t>
          </a:r>
          <a:r>
            <a:rPr lang="fr-FR" sz="1200" dirty="0" err="1" smtClean="0"/>
            <a:t>pricing</a:t>
          </a:r>
          <a:r>
            <a:rPr lang="fr-FR" sz="1200" dirty="0" smtClean="0"/>
            <a:t>, trading </a:t>
          </a:r>
          <a:r>
            <a:rPr lang="fr-FR" sz="1200" dirty="0" err="1" smtClean="0"/>
            <a:t>strategies</a:t>
          </a:r>
          <a:r>
            <a:rPr lang="fr-FR" sz="1200" dirty="0" smtClean="0"/>
            <a:t>, …</a:t>
          </a:r>
          <a:endParaRPr lang="fr-FR" sz="1200" dirty="0"/>
        </a:p>
      </dgm:t>
    </dgm:pt>
    <dgm:pt modelId="{B6152E67-AE52-423D-8422-B72423FDBB48}" type="parTrans" cxnId="{A6F0C30C-D549-490D-AA76-686F9B0317F5}">
      <dgm:prSet/>
      <dgm:spPr/>
      <dgm:t>
        <a:bodyPr/>
        <a:lstStyle/>
        <a:p>
          <a:endParaRPr lang="fr-FR"/>
        </a:p>
      </dgm:t>
    </dgm:pt>
    <dgm:pt modelId="{961A2EAA-A996-42FC-8B47-7CA2C392E8ED}" type="sibTrans" cxnId="{A6F0C30C-D549-490D-AA76-686F9B0317F5}">
      <dgm:prSet/>
      <dgm:spPr/>
      <dgm:t>
        <a:bodyPr/>
        <a:lstStyle/>
        <a:p>
          <a:endParaRPr lang="fr-FR"/>
        </a:p>
      </dgm:t>
    </dgm:pt>
    <dgm:pt modelId="{FD8786B2-76E6-4449-A6FA-434D64431BB3}">
      <dgm:prSet custT="1"/>
      <dgm:spPr/>
      <dgm:t>
        <a:bodyPr/>
        <a:lstStyle/>
        <a:p>
          <a:r>
            <a:rPr lang="fr-FR" sz="1400" b="1" dirty="0" smtClean="0"/>
            <a:t>HEALTHCARE</a:t>
          </a:r>
          <a:endParaRPr lang="fr-FR" sz="1700" b="1" dirty="0" smtClean="0"/>
        </a:p>
        <a:p>
          <a:r>
            <a:rPr lang="fr-FR" sz="1200" dirty="0" err="1" smtClean="0"/>
            <a:t>Epidemiology</a:t>
          </a:r>
          <a:r>
            <a:rPr lang="fr-FR" sz="1200" dirty="0" smtClean="0"/>
            <a:t>, diagnostic help, …</a:t>
          </a:r>
          <a:endParaRPr lang="fr-FR" sz="1200" dirty="0"/>
        </a:p>
      </dgm:t>
    </dgm:pt>
    <dgm:pt modelId="{E51EAA62-55AC-4D3B-BBE5-DC87D232A346}" type="parTrans" cxnId="{E2534FD1-C604-496E-AD4D-BE0856F6A422}">
      <dgm:prSet/>
      <dgm:spPr/>
      <dgm:t>
        <a:bodyPr/>
        <a:lstStyle/>
        <a:p>
          <a:endParaRPr lang="fr-FR"/>
        </a:p>
      </dgm:t>
    </dgm:pt>
    <dgm:pt modelId="{1384EA6E-01E8-4E42-934A-F9B0FAF4B76A}" type="sibTrans" cxnId="{E2534FD1-C604-496E-AD4D-BE0856F6A422}">
      <dgm:prSet/>
      <dgm:spPr/>
      <dgm:t>
        <a:bodyPr/>
        <a:lstStyle/>
        <a:p>
          <a:endParaRPr lang="fr-FR"/>
        </a:p>
      </dgm:t>
    </dgm:pt>
    <dgm:pt modelId="{2F80BAD9-5EB0-462C-BC01-1D2A8A50187C}">
      <dgm:prSet custT="1"/>
      <dgm:spPr/>
      <dgm:t>
        <a:bodyPr/>
        <a:lstStyle/>
        <a:p>
          <a:r>
            <a:rPr lang="fr-FR" sz="1400" b="1" dirty="0" smtClean="0"/>
            <a:t>GOVERNEMENT</a:t>
          </a:r>
          <a:endParaRPr lang="fr-FR" sz="1500" b="1" dirty="0" smtClean="0"/>
        </a:p>
        <a:p>
          <a:r>
            <a:rPr lang="fr-FR" sz="1200" dirty="0" smtClean="0"/>
            <a:t>Security, Public Policy, </a:t>
          </a:r>
          <a:r>
            <a:rPr lang="fr-FR" sz="1200" dirty="0" err="1" smtClean="0"/>
            <a:t>Climate</a:t>
          </a:r>
          <a:r>
            <a:rPr lang="fr-FR" sz="1200" dirty="0" smtClean="0"/>
            <a:t> Change</a:t>
          </a:r>
          <a:endParaRPr lang="fr-FR" sz="1200" dirty="0"/>
        </a:p>
      </dgm:t>
    </dgm:pt>
    <dgm:pt modelId="{388F7DAD-055C-4867-B013-20E525D7D8AC}" type="parTrans" cxnId="{01255E9D-53F1-44AA-880F-F21B3FA23175}">
      <dgm:prSet/>
      <dgm:spPr/>
      <dgm:t>
        <a:bodyPr/>
        <a:lstStyle/>
        <a:p>
          <a:endParaRPr lang="fr-FR"/>
        </a:p>
      </dgm:t>
    </dgm:pt>
    <dgm:pt modelId="{4B509A8F-FD0C-4FB0-813C-EB5378C6F94F}" type="sibTrans" cxnId="{01255E9D-53F1-44AA-880F-F21B3FA23175}">
      <dgm:prSet/>
      <dgm:spPr/>
      <dgm:t>
        <a:bodyPr/>
        <a:lstStyle/>
        <a:p>
          <a:endParaRPr lang="fr-FR"/>
        </a:p>
      </dgm:t>
    </dgm:pt>
    <dgm:pt modelId="{22BFF9FD-DFD3-4D6F-A45F-D9AD47D915FE}">
      <dgm:prSet/>
      <dgm:spPr/>
      <dgm:t>
        <a:bodyPr/>
        <a:lstStyle/>
        <a:p>
          <a:r>
            <a:rPr lang="fr-FR" b="1" dirty="0" smtClean="0"/>
            <a:t>MANUFACTORING</a:t>
          </a:r>
        </a:p>
        <a:p>
          <a:r>
            <a:rPr lang="fr-FR" dirty="0" err="1" smtClean="0"/>
            <a:t>Predictive</a:t>
          </a:r>
          <a:r>
            <a:rPr lang="fr-FR" dirty="0" smtClean="0"/>
            <a:t> Maintenance, </a:t>
          </a:r>
          <a:r>
            <a:rPr lang="fr-FR" dirty="0" err="1" smtClean="0"/>
            <a:t>quality</a:t>
          </a:r>
          <a:r>
            <a:rPr lang="fr-FR" dirty="0" smtClean="0"/>
            <a:t> control, …</a:t>
          </a:r>
        </a:p>
      </dgm:t>
    </dgm:pt>
    <dgm:pt modelId="{6B0F7CD9-1671-4866-94DD-D0E9375CB423}" type="parTrans" cxnId="{71ED2B6F-7DF3-4429-94A5-C9B879E0E246}">
      <dgm:prSet/>
      <dgm:spPr/>
      <dgm:t>
        <a:bodyPr/>
        <a:lstStyle/>
        <a:p>
          <a:endParaRPr lang="fr-FR"/>
        </a:p>
      </dgm:t>
    </dgm:pt>
    <dgm:pt modelId="{2EEC994E-FA07-4C16-8CE2-A7661CD7F415}" type="sibTrans" cxnId="{71ED2B6F-7DF3-4429-94A5-C9B879E0E246}">
      <dgm:prSet/>
      <dgm:spPr/>
      <dgm:t>
        <a:bodyPr/>
        <a:lstStyle/>
        <a:p>
          <a:endParaRPr lang="fr-FR"/>
        </a:p>
      </dgm:t>
    </dgm:pt>
    <dgm:pt modelId="{D395DCA7-E2ED-4F3B-8B3C-0BA01CD5550D}" type="pres">
      <dgm:prSet presAssocID="{C8BE91E5-1EFB-4467-B964-EAC042C695D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40A82F-B970-4F9D-AA2B-0D057064909D}" type="pres">
      <dgm:prSet presAssocID="{C8BE91E5-1EFB-4467-B964-EAC042C695D1}" presName="diamond" presStyleLbl="bgShp" presStyleIdx="0" presStyleCnt="1"/>
      <dgm:spPr/>
      <dgm:t>
        <a:bodyPr/>
        <a:lstStyle/>
        <a:p>
          <a:endParaRPr lang="fr-FR"/>
        </a:p>
      </dgm:t>
    </dgm:pt>
    <dgm:pt modelId="{4CA77E69-6BD0-4341-8932-D7D3D20422E9}" type="pres">
      <dgm:prSet presAssocID="{C8BE91E5-1EFB-4467-B964-EAC042C695D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801198-A3A3-45EA-8CFC-4A7EAAC7128D}" type="pres">
      <dgm:prSet presAssocID="{C8BE91E5-1EFB-4467-B964-EAC042C695D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D59544-613F-4C46-9881-C64885186251}" type="pres">
      <dgm:prSet presAssocID="{C8BE91E5-1EFB-4467-B964-EAC042C695D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3B9F2B-6EDD-432B-8BF7-8DE33058A6AC}" type="pres">
      <dgm:prSet presAssocID="{C8BE91E5-1EFB-4467-B964-EAC042C695D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534FD1-C604-496E-AD4D-BE0856F6A422}" srcId="{C8BE91E5-1EFB-4467-B964-EAC042C695D1}" destId="{FD8786B2-76E6-4449-A6FA-434D64431BB3}" srcOrd="1" destOrd="0" parTransId="{E51EAA62-55AC-4D3B-BBE5-DC87D232A346}" sibTransId="{1384EA6E-01E8-4E42-934A-F9B0FAF4B76A}"/>
    <dgm:cxn modelId="{1AC42322-9641-4709-96AB-ACAFED12C4A6}" type="presOf" srcId="{22BFF9FD-DFD3-4D6F-A45F-D9AD47D915FE}" destId="{103B9F2B-6EDD-432B-8BF7-8DE33058A6AC}" srcOrd="0" destOrd="0" presId="urn:microsoft.com/office/officeart/2005/8/layout/matrix3"/>
    <dgm:cxn modelId="{A6F0C30C-D549-490D-AA76-686F9B0317F5}" srcId="{C8BE91E5-1EFB-4467-B964-EAC042C695D1}" destId="{DBAB97D2-9988-4DCC-AD7F-6C4D8AF5A004}" srcOrd="0" destOrd="0" parTransId="{B6152E67-AE52-423D-8422-B72423FDBB48}" sibTransId="{961A2EAA-A996-42FC-8B47-7CA2C392E8ED}"/>
    <dgm:cxn modelId="{A1F32644-C2DF-4E74-99A8-3021245E7C16}" type="presOf" srcId="{2F80BAD9-5EB0-462C-BC01-1D2A8A50187C}" destId="{1BD59544-613F-4C46-9881-C64885186251}" srcOrd="0" destOrd="0" presId="urn:microsoft.com/office/officeart/2005/8/layout/matrix3"/>
    <dgm:cxn modelId="{7951D7B6-FB94-488F-AC47-71814F8A1542}" type="presOf" srcId="{FD8786B2-76E6-4449-A6FA-434D64431BB3}" destId="{3E801198-A3A3-45EA-8CFC-4A7EAAC7128D}" srcOrd="0" destOrd="0" presId="urn:microsoft.com/office/officeart/2005/8/layout/matrix3"/>
    <dgm:cxn modelId="{669466B6-6F23-4BD8-B565-ADB5C470092F}" type="presOf" srcId="{C8BE91E5-1EFB-4467-B964-EAC042C695D1}" destId="{D395DCA7-E2ED-4F3B-8B3C-0BA01CD5550D}" srcOrd="0" destOrd="0" presId="urn:microsoft.com/office/officeart/2005/8/layout/matrix3"/>
    <dgm:cxn modelId="{71ED2B6F-7DF3-4429-94A5-C9B879E0E246}" srcId="{C8BE91E5-1EFB-4467-B964-EAC042C695D1}" destId="{22BFF9FD-DFD3-4D6F-A45F-D9AD47D915FE}" srcOrd="3" destOrd="0" parTransId="{6B0F7CD9-1671-4866-94DD-D0E9375CB423}" sibTransId="{2EEC994E-FA07-4C16-8CE2-A7661CD7F415}"/>
    <dgm:cxn modelId="{01255E9D-53F1-44AA-880F-F21B3FA23175}" srcId="{C8BE91E5-1EFB-4467-B964-EAC042C695D1}" destId="{2F80BAD9-5EB0-462C-BC01-1D2A8A50187C}" srcOrd="2" destOrd="0" parTransId="{388F7DAD-055C-4867-B013-20E525D7D8AC}" sibTransId="{4B509A8F-FD0C-4FB0-813C-EB5378C6F94F}"/>
    <dgm:cxn modelId="{9F2B4625-04DE-4D03-A12D-26647492878D}" type="presOf" srcId="{DBAB97D2-9988-4DCC-AD7F-6C4D8AF5A004}" destId="{4CA77E69-6BD0-4341-8932-D7D3D20422E9}" srcOrd="0" destOrd="0" presId="urn:microsoft.com/office/officeart/2005/8/layout/matrix3"/>
    <dgm:cxn modelId="{6F328E10-4998-4608-B4AD-0B47C2C39A1E}" type="presParOf" srcId="{D395DCA7-E2ED-4F3B-8B3C-0BA01CD5550D}" destId="{D240A82F-B970-4F9D-AA2B-0D057064909D}" srcOrd="0" destOrd="0" presId="urn:microsoft.com/office/officeart/2005/8/layout/matrix3"/>
    <dgm:cxn modelId="{5BFDFCBD-9449-436C-95E1-85F2B3E5B4E1}" type="presParOf" srcId="{D395DCA7-E2ED-4F3B-8B3C-0BA01CD5550D}" destId="{4CA77E69-6BD0-4341-8932-D7D3D20422E9}" srcOrd="1" destOrd="0" presId="urn:microsoft.com/office/officeart/2005/8/layout/matrix3"/>
    <dgm:cxn modelId="{7EB16132-BCE8-48C2-869D-5FFF673FED61}" type="presParOf" srcId="{D395DCA7-E2ED-4F3B-8B3C-0BA01CD5550D}" destId="{3E801198-A3A3-45EA-8CFC-4A7EAAC7128D}" srcOrd="2" destOrd="0" presId="urn:microsoft.com/office/officeart/2005/8/layout/matrix3"/>
    <dgm:cxn modelId="{0CEFC85E-A17A-401C-89FA-AB36E89551E2}" type="presParOf" srcId="{D395DCA7-E2ED-4F3B-8B3C-0BA01CD5550D}" destId="{1BD59544-613F-4C46-9881-C64885186251}" srcOrd="3" destOrd="0" presId="urn:microsoft.com/office/officeart/2005/8/layout/matrix3"/>
    <dgm:cxn modelId="{E673DAA1-45E5-4232-9A76-759008EFD843}" type="presParOf" srcId="{D395DCA7-E2ED-4F3B-8B3C-0BA01CD5550D}" destId="{103B9F2B-6EDD-432B-8BF7-8DE33058A6A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BE91E5-1EFB-4467-B964-EAC042C695D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BAB97D2-9988-4DCC-AD7F-6C4D8AF5A004}">
      <dgm:prSet phldrT="[Texte]" custT="1"/>
      <dgm:spPr/>
      <dgm:t>
        <a:bodyPr/>
        <a:lstStyle/>
        <a:p>
          <a:pPr algn="ctr"/>
          <a:r>
            <a:rPr lang="fr-FR" sz="1400" b="1" dirty="0" smtClean="0"/>
            <a:t>WEB INDUSTRY</a:t>
          </a:r>
        </a:p>
        <a:p>
          <a:pPr algn="ctr"/>
          <a:r>
            <a:rPr lang="fr-FR" sz="1200" dirty="0" err="1" smtClean="0"/>
            <a:t>Clickthrough</a:t>
          </a:r>
          <a:r>
            <a:rPr lang="fr-FR" sz="1200" dirty="0" smtClean="0"/>
            <a:t> </a:t>
          </a:r>
          <a:r>
            <a:rPr lang="fr-FR" sz="1200" dirty="0" err="1" smtClean="0"/>
            <a:t>Ads</a:t>
          </a:r>
          <a:r>
            <a:rPr lang="fr-FR" sz="1200" dirty="0" smtClean="0"/>
            <a:t>, Marketing, …</a:t>
          </a:r>
          <a:endParaRPr lang="fr-FR" sz="1200" dirty="0"/>
        </a:p>
      </dgm:t>
    </dgm:pt>
    <dgm:pt modelId="{B6152E67-AE52-423D-8422-B72423FDBB48}" type="parTrans" cxnId="{A6F0C30C-D549-490D-AA76-686F9B0317F5}">
      <dgm:prSet/>
      <dgm:spPr/>
      <dgm:t>
        <a:bodyPr/>
        <a:lstStyle/>
        <a:p>
          <a:endParaRPr lang="fr-FR"/>
        </a:p>
      </dgm:t>
    </dgm:pt>
    <dgm:pt modelId="{961A2EAA-A996-42FC-8B47-7CA2C392E8ED}" type="sibTrans" cxnId="{A6F0C30C-D549-490D-AA76-686F9B0317F5}">
      <dgm:prSet/>
      <dgm:spPr/>
      <dgm:t>
        <a:bodyPr/>
        <a:lstStyle/>
        <a:p>
          <a:endParaRPr lang="fr-FR"/>
        </a:p>
      </dgm:t>
    </dgm:pt>
    <dgm:pt modelId="{FD8786B2-76E6-4449-A6FA-434D64431BB3}">
      <dgm:prSet custT="1"/>
      <dgm:spPr/>
      <dgm:t>
        <a:bodyPr/>
        <a:lstStyle/>
        <a:p>
          <a:r>
            <a:rPr lang="fr-FR" sz="1300" b="1" dirty="0" smtClean="0"/>
            <a:t>TRANSPORTATION</a:t>
          </a:r>
        </a:p>
        <a:p>
          <a:r>
            <a:rPr lang="fr-FR" sz="1200" b="0" dirty="0" err="1" smtClean="0"/>
            <a:t>Airline</a:t>
          </a:r>
          <a:r>
            <a:rPr lang="fr-FR" sz="1200" b="0" dirty="0" smtClean="0"/>
            <a:t> promotions, </a:t>
          </a:r>
          <a:r>
            <a:rPr lang="fr-FR" sz="1200" b="0" dirty="0" err="1" smtClean="0"/>
            <a:t>passengers</a:t>
          </a:r>
          <a:r>
            <a:rPr lang="fr-FR" sz="1200" b="0" dirty="0" smtClean="0"/>
            <a:t> </a:t>
          </a:r>
          <a:r>
            <a:rPr lang="fr-FR" sz="1200" b="0" dirty="0" err="1" smtClean="0"/>
            <a:t>optimization</a:t>
          </a:r>
          <a:endParaRPr lang="fr-FR" sz="1700" b="0" dirty="0" smtClean="0"/>
        </a:p>
      </dgm:t>
    </dgm:pt>
    <dgm:pt modelId="{E51EAA62-55AC-4D3B-BBE5-DC87D232A346}" type="parTrans" cxnId="{E2534FD1-C604-496E-AD4D-BE0856F6A422}">
      <dgm:prSet/>
      <dgm:spPr/>
      <dgm:t>
        <a:bodyPr/>
        <a:lstStyle/>
        <a:p>
          <a:endParaRPr lang="fr-FR"/>
        </a:p>
      </dgm:t>
    </dgm:pt>
    <dgm:pt modelId="{1384EA6E-01E8-4E42-934A-F9B0FAF4B76A}" type="sibTrans" cxnId="{E2534FD1-C604-496E-AD4D-BE0856F6A422}">
      <dgm:prSet/>
      <dgm:spPr/>
      <dgm:t>
        <a:bodyPr/>
        <a:lstStyle/>
        <a:p>
          <a:endParaRPr lang="fr-FR"/>
        </a:p>
      </dgm:t>
    </dgm:pt>
    <dgm:pt modelId="{2F80BAD9-5EB0-462C-BC01-1D2A8A50187C}">
      <dgm:prSet custT="1"/>
      <dgm:spPr/>
      <dgm:t>
        <a:bodyPr/>
        <a:lstStyle/>
        <a:p>
          <a:r>
            <a:rPr lang="fr-FR" sz="1400" b="1" dirty="0" smtClean="0"/>
            <a:t>RETAIL</a:t>
          </a:r>
          <a:endParaRPr lang="fr-FR" sz="1500" b="1" dirty="0" smtClean="0"/>
        </a:p>
        <a:p>
          <a:r>
            <a:rPr lang="fr-FR" sz="1200" dirty="0" smtClean="0"/>
            <a:t>Pricing, Discounts, </a:t>
          </a:r>
          <a:r>
            <a:rPr lang="fr-FR" sz="1200" dirty="0" err="1" smtClean="0"/>
            <a:t>Market</a:t>
          </a:r>
          <a:r>
            <a:rPr lang="fr-FR" sz="1200" dirty="0" smtClean="0"/>
            <a:t> basket </a:t>
          </a:r>
          <a:r>
            <a:rPr lang="fr-FR" sz="1200" dirty="0" err="1" smtClean="0"/>
            <a:t>analysis</a:t>
          </a:r>
          <a:endParaRPr lang="fr-FR" sz="1200" dirty="0"/>
        </a:p>
      </dgm:t>
    </dgm:pt>
    <dgm:pt modelId="{388F7DAD-055C-4867-B013-20E525D7D8AC}" type="parTrans" cxnId="{01255E9D-53F1-44AA-880F-F21B3FA23175}">
      <dgm:prSet/>
      <dgm:spPr/>
      <dgm:t>
        <a:bodyPr/>
        <a:lstStyle/>
        <a:p>
          <a:endParaRPr lang="fr-FR"/>
        </a:p>
      </dgm:t>
    </dgm:pt>
    <dgm:pt modelId="{4B509A8F-FD0C-4FB0-813C-EB5378C6F94F}" type="sibTrans" cxnId="{01255E9D-53F1-44AA-880F-F21B3FA23175}">
      <dgm:prSet/>
      <dgm:spPr/>
      <dgm:t>
        <a:bodyPr/>
        <a:lstStyle/>
        <a:p>
          <a:endParaRPr lang="fr-FR"/>
        </a:p>
      </dgm:t>
    </dgm:pt>
    <dgm:pt modelId="{22BFF9FD-DFD3-4D6F-A45F-D9AD47D915FE}">
      <dgm:prSet custT="1"/>
      <dgm:spPr/>
      <dgm:t>
        <a:bodyPr/>
        <a:lstStyle/>
        <a:p>
          <a:r>
            <a:rPr lang="fr-FR" sz="1400" b="1" dirty="0" smtClean="0"/>
            <a:t>ENERGY</a:t>
          </a:r>
        </a:p>
        <a:p>
          <a:r>
            <a:rPr lang="fr-FR" sz="1200" b="0" dirty="0" err="1" smtClean="0"/>
            <a:t>Electricity</a:t>
          </a:r>
          <a:r>
            <a:rPr lang="fr-FR" sz="1200" b="0" dirty="0" smtClean="0"/>
            <a:t> </a:t>
          </a:r>
          <a:r>
            <a:rPr lang="fr-FR" sz="1200" b="0" dirty="0" err="1" smtClean="0"/>
            <a:t>consumption</a:t>
          </a:r>
          <a:r>
            <a:rPr lang="fr-FR" sz="1200" b="0" dirty="0" smtClean="0"/>
            <a:t> </a:t>
          </a:r>
          <a:r>
            <a:rPr lang="fr-FR" sz="1200" b="0" dirty="0" err="1" smtClean="0"/>
            <a:t>prediction</a:t>
          </a:r>
          <a:r>
            <a:rPr lang="fr-FR" sz="1200" b="0" dirty="0" smtClean="0"/>
            <a:t>, …</a:t>
          </a:r>
        </a:p>
      </dgm:t>
    </dgm:pt>
    <dgm:pt modelId="{6B0F7CD9-1671-4866-94DD-D0E9375CB423}" type="parTrans" cxnId="{71ED2B6F-7DF3-4429-94A5-C9B879E0E246}">
      <dgm:prSet/>
      <dgm:spPr/>
      <dgm:t>
        <a:bodyPr/>
        <a:lstStyle/>
        <a:p>
          <a:endParaRPr lang="fr-FR"/>
        </a:p>
      </dgm:t>
    </dgm:pt>
    <dgm:pt modelId="{2EEC994E-FA07-4C16-8CE2-A7661CD7F415}" type="sibTrans" cxnId="{71ED2B6F-7DF3-4429-94A5-C9B879E0E246}">
      <dgm:prSet/>
      <dgm:spPr/>
      <dgm:t>
        <a:bodyPr/>
        <a:lstStyle/>
        <a:p>
          <a:endParaRPr lang="fr-FR"/>
        </a:p>
      </dgm:t>
    </dgm:pt>
    <dgm:pt modelId="{D395DCA7-E2ED-4F3B-8B3C-0BA01CD5550D}" type="pres">
      <dgm:prSet presAssocID="{C8BE91E5-1EFB-4467-B964-EAC042C695D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40A82F-B970-4F9D-AA2B-0D057064909D}" type="pres">
      <dgm:prSet presAssocID="{C8BE91E5-1EFB-4467-B964-EAC042C695D1}" presName="diamond" presStyleLbl="bgShp" presStyleIdx="0" presStyleCnt="1"/>
      <dgm:spPr/>
      <dgm:t>
        <a:bodyPr/>
        <a:lstStyle/>
        <a:p>
          <a:endParaRPr lang="fr-FR"/>
        </a:p>
      </dgm:t>
    </dgm:pt>
    <dgm:pt modelId="{4CA77E69-6BD0-4341-8932-D7D3D20422E9}" type="pres">
      <dgm:prSet presAssocID="{C8BE91E5-1EFB-4467-B964-EAC042C695D1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801198-A3A3-45EA-8CFC-4A7EAAC7128D}" type="pres">
      <dgm:prSet presAssocID="{C8BE91E5-1EFB-4467-B964-EAC042C695D1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BD59544-613F-4C46-9881-C64885186251}" type="pres">
      <dgm:prSet presAssocID="{C8BE91E5-1EFB-4467-B964-EAC042C695D1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3B9F2B-6EDD-432B-8BF7-8DE33058A6AC}" type="pres">
      <dgm:prSet presAssocID="{C8BE91E5-1EFB-4467-B964-EAC042C695D1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2534FD1-C604-496E-AD4D-BE0856F6A422}" srcId="{C8BE91E5-1EFB-4467-B964-EAC042C695D1}" destId="{FD8786B2-76E6-4449-A6FA-434D64431BB3}" srcOrd="1" destOrd="0" parTransId="{E51EAA62-55AC-4D3B-BBE5-DC87D232A346}" sibTransId="{1384EA6E-01E8-4E42-934A-F9B0FAF4B76A}"/>
    <dgm:cxn modelId="{1AC42322-9641-4709-96AB-ACAFED12C4A6}" type="presOf" srcId="{22BFF9FD-DFD3-4D6F-A45F-D9AD47D915FE}" destId="{103B9F2B-6EDD-432B-8BF7-8DE33058A6AC}" srcOrd="0" destOrd="0" presId="urn:microsoft.com/office/officeart/2005/8/layout/matrix3"/>
    <dgm:cxn modelId="{A6F0C30C-D549-490D-AA76-686F9B0317F5}" srcId="{C8BE91E5-1EFB-4467-B964-EAC042C695D1}" destId="{DBAB97D2-9988-4DCC-AD7F-6C4D8AF5A004}" srcOrd="0" destOrd="0" parTransId="{B6152E67-AE52-423D-8422-B72423FDBB48}" sibTransId="{961A2EAA-A996-42FC-8B47-7CA2C392E8ED}"/>
    <dgm:cxn modelId="{A1F32644-C2DF-4E74-99A8-3021245E7C16}" type="presOf" srcId="{2F80BAD9-5EB0-462C-BC01-1D2A8A50187C}" destId="{1BD59544-613F-4C46-9881-C64885186251}" srcOrd="0" destOrd="0" presId="urn:microsoft.com/office/officeart/2005/8/layout/matrix3"/>
    <dgm:cxn modelId="{7951D7B6-FB94-488F-AC47-71814F8A1542}" type="presOf" srcId="{FD8786B2-76E6-4449-A6FA-434D64431BB3}" destId="{3E801198-A3A3-45EA-8CFC-4A7EAAC7128D}" srcOrd="0" destOrd="0" presId="urn:microsoft.com/office/officeart/2005/8/layout/matrix3"/>
    <dgm:cxn modelId="{669466B6-6F23-4BD8-B565-ADB5C470092F}" type="presOf" srcId="{C8BE91E5-1EFB-4467-B964-EAC042C695D1}" destId="{D395DCA7-E2ED-4F3B-8B3C-0BA01CD5550D}" srcOrd="0" destOrd="0" presId="urn:microsoft.com/office/officeart/2005/8/layout/matrix3"/>
    <dgm:cxn modelId="{71ED2B6F-7DF3-4429-94A5-C9B879E0E246}" srcId="{C8BE91E5-1EFB-4467-B964-EAC042C695D1}" destId="{22BFF9FD-DFD3-4D6F-A45F-D9AD47D915FE}" srcOrd="3" destOrd="0" parTransId="{6B0F7CD9-1671-4866-94DD-D0E9375CB423}" sibTransId="{2EEC994E-FA07-4C16-8CE2-A7661CD7F415}"/>
    <dgm:cxn modelId="{01255E9D-53F1-44AA-880F-F21B3FA23175}" srcId="{C8BE91E5-1EFB-4467-B964-EAC042C695D1}" destId="{2F80BAD9-5EB0-462C-BC01-1D2A8A50187C}" srcOrd="2" destOrd="0" parTransId="{388F7DAD-055C-4867-B013-20E525D7D8AC}" sibTransId="{4B509A8F-FD0C-4FB0-813C-EB5378C6F94F}"/>
    <dgm:cxn modelId="{9F2B4625-04DE-4D03-A12D-26647492878D}" type="presOf" srcId="{DBAB97D2-9988-4DCC-AD7F-6C4D8AF5A004}" destId="{4CA77E69-6BD0-4341-8932-D7D3D20422E9}" srcOrd="0" destOrd="0" presId="urn:microsoft.com/office/officeart/2005/8/layout/matrix3"/>
    <dgm:cxn modelId="{6F328E10-4998-4608-B4AD-0B47C2C39A1E}" type="presParOf" srcId="{D395DCA7-E2ED-4F3B-8B3C-0BA01CD5550D}" destId="{D240A82F-B970-4F9D-AA2B-0D057064909D}" srcOrd="0" destOrd="0" presId="urn:microsoft.com/office/officeart/2005/8/layout/matrix3"/>
    <dgm:cxn modelId="{5BFDFCBD-9449-436C-95E1-85F2B3E5B4E1}" type="presParOf" srcId="{D395DCA7-E2ED-4F3B-8B3C-0BA01CD5550D}" destId="{4CA77E69-6BD0-4341-8932-D7D3D20422E9}" srcOrd="1" destOrd="0" presId="urn:microsoft.com/office/officeart/2005/8/layout/matrix3"/>
    <dgm:cxn modelId="{7EB16132-BCE8-48C2-869D-5FFF673FED61}" type="presParOf" srcId="{D395DCA7-E2ED-4F3B-8B3C-0BA01CD5550D}" destId="{3E801198-A3A3-45EA-8CFC-4A7EAAC7128D}" srcOrd="2" destOrd="0" presId="urn:microsoft.com/office/officeart/2005/8/layout/matrix3"/>
    <dgm:cxn modelId="{0CEFC85E-A17A-401C-89FA-AB36E89551E2}" type="presParOf" srcId="{D395DCA7-E2ED-4F3B-8B3C-0BA01CD5550D}" destId="{1BD59544-613F-4C46-9881-C64885186251}" srcOrd="3" destOrd="0" presId="urn:microsoft.com/office/officeart/2005/8/layout/matrix3"/>
    <dgm:cxn modelId="{E673DAA1-45E5-4232-9A76-759008EFD843}" type="presParOf" srcId="{D395DCA7-E2ED-4F3B-8B3C-0BA01CD5550D}" destId="{103B9F2B-6EDD-432B-8BF7-8DE33058A6A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A252D8-88C2-4D73-BA11-A517FFA92932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350A26B-E8BB-41C4-BC0C-84FE970BDB70}">
      <dgm:prSet phldrT="[Texte]"/>
      <dgm:spPr/>
      <dgm:t>
        <a:bodyPr/>
        <a:lstStyle/>
        <a:p>
          <a:r>
            <a:rPr lang="fr-FR" dirty="0" smtClean="0">
              <a:solidFill>
                <a:schemeClr val="accent1"/>
              </a:solidFill>
            </a:rPr>
            <a:t>Qualitatif</a:t>
          </a:r>
          <a:endParaRPr lang="fr-FR" dirty="0">
            <a:solidFill>
              <a:schemeClr val="accent1"/>
            </a:solidFill>
          </a:endParaRPr>
        </a:p>
      </dgm:t>
    </dgm:pt>
    <dgm:pt modelId="{8083940A-3F35-4442-B23C-0339A3B31696}" type="parTrans" cxnId="{823A8C27-02CB-4B8E-ADE9-FFD3826385CE}">
      <dgm:prSet/>
      <dgm:spPr/>
      <dgm:t>
        <a:bodyPr/>
        <a:lstStyle/>
        <a:p>
          <a:endParaRPr lang="fr-FR"/>
        </a:p>
      </dgm:t>
    </dgm:pt>
    <dgm:pt modelId="{5A9B309E-4C65-4F8E-B756-1FD7582EF16D}" type="sibTrans" cxnId="{823A8C27-02CB-4B8E-ADE9-FFD3826385CE}">
      <dgm:prSet/>
      <dgm:spPr/>
      <dgm:t>
        <a:bodyPr/>
        <a:lstStyle/>
        <a:p>
          <a:endParaRPr lang="fr-FR"/>
        </a:p>
      </dgm:t>
    </dgm:pt>
    <dgm:pt modelId="{D958984F-B5A0-462E-B5A6-9A8150E6AE64}">
      <dgm:prSet phldrT="[Texte]" custT="1"/>
      <dgm:spPr/>
      <dgm:t>
        <a:bodyPr/>
        <a:lstStyle/>
        <a:p>
          <a:pPr algn="l"/>
          <a:r>
            <a:rPr lang="fr-FR" sz="2000" dirty="0" smtClean="0"/>
            <a:t>NOMINAL DATA</a:t>
          </a:r>
          <a:endParaRPr lang="fr-FR" sz="2000" dirty="0"/>
        </a:p>
      </dgm:t>
    </dgm:pt>
    <dgm:pt modelId="{73E329C3-37C4-4DDB-A43E-98704E9E071F}" type="parTrans" cxnId="{9FB94DB3-C542-43E1-BEE3-65E958540E44}">
      <dgm:prSet/>
      <dgm:spPr/>
      <dgm:t>
        <a:bodyPr/>
        <a:lstStyle/>
        <a:p>
          <a:endParaRPr lang="fr-FR"/>
        </a:p>
      </dgm:t>
    </dgm:pt>
    <dgm:pt modelId="{B49FD9FD-818C-4224-A51C-4C3B88421FF9}" type="sibTrans" cxnId="{9FB94DB3-C542-43E1-BEE3-65E958540E44}">
      <dgm:prSet/>
      <dgm:spPr/>
      <dgm:t>
        <a:bodyPr/>
        <a:lstStyle/>
        <a:p>
          <a:endParaRPr lang="fr-FR"/>
        </a:p>
      </dgm:t>
    </dgm:pt>
    <dgm:pt modelId="{473E4795-B09B-4D61-BB3C-3F729BF9AB94}">
      <dgm:prSet phldrT="[Texte]" custT="1"/>
      <dgm:spPr/>
      <dgm:t>
        <a:bodyPr/>
        <a:lstStyle/>
        <a:p>
          <a:r>
            <a:rPr lang="fr-FR" sz="2000" dirty="0" smtClean="0"/>
            <a:t>ORDINAL DATA</a:t>
          </a:r>
          <a:endParaRPr lang="fr-FR" sz="2000" dirty="0"/>
        </a:p>
      </dgm:t>
    </dgm:pt>
    <dgm:pt modelId="{0BE72B3E-7F8E-434A-87CF-75C9E5643823}" type="parTrans" cxnId="{678DB074-BAAD-48D5-B8A0-68AAA84D14E3}">
      <dgm:prSet/>
      <dgm:spPr/>
      <dgm:t>
        <a:bodyPr/>
        <a:lstStyle/>
        <a:p>
          <a:endParaRPr lang="fr-FR"/>
        </a:p>
      </dgm:t>
    </dgm:pt>
    <dgm:pt modelId="{42569B25-DADC-4226-A928-538962D59782}" type="sibTrans" cxnId="{678DB074-BAAD-48D5-B8A0-68AAA84D14E3}">
      <dgm:prSet/>
      <dgm:spPr/>
      <dgm:t>
        <a:bodyPr/>
        <a:lstStyle/>
        <a:p>
          <a:endParaRPr lang="fr-FR"/>
        </a:p>
      </dgm:t>
    </dgm:pt>
    <dgm:pt modelId="{9679D59F-9106-4811-AABA-9A8C9ACA0AFD}">
      <dgm:prSet phldrT="[Texte]"/>
      <dgm:spPr/>
      <dgm:t>
        <a:bodyPr/>
        <a:lstStyle/>
        <a:p>
          <a:r>
            <a:rPr lang="fr-FR" dirty="0" smtClean="0">
              <a:solidFill>
                <a:schemeClr val="accent1"/>
              </a:solidFill>
            </a:rPr>
            <a:t>Quantitatif</a:t>
          </a:r>
          <a:endParaRPr lang="fr-FR" dirty="0">
            <a:solidFill>
              <a:schemeClr val="accent1"/>
            </a:solidFill>
          </a:endParaRPr>
        </a:p>
      </dgm:t>
    </dgm:pt>
    <dgm:pt modelId="{D88FA94A-0AFC-41B5-8063-6641201D9FC0}" type="parTrans" cxnId="{A3B4610E-023C-453D-AE66-998C7D7716C0}">
      <dgm:prSet/>
      <dgm:spPr/>
      <dgm:t>
        <a:bodyPr/>
        <a:lstStyle/>
        <a:p>
          <a:endParaRPr lang="fr-FR"/>
        </a:p>
      </dgm:t>
    </dgm:pt>
    <dgm:pt modelId="{606E6F05-9F58-4F4E-88CC-0C055DB21A71}" type="sibTrans" cxnId="{A3B4610E-023C-453D-AE66-998C7D7716C0}">
      <dgm:prSet/>
      <dgm:spPr/>
      <dgm:t>
        <a:bodyPr/>
        <a:lstStyle/>
        <a:p>
          <a:endParaRPr lang="fr-FR"/>
        </a:p>
      </dgm:t>
    </dgm:pt>
    <dgm:pt modelId="{4D44EC78-E157-4D88-9F39-20E1FC412C61}">
      <dgm:prSet phldrT="[Texte]" custT="1"/>
      <dgm:spPr/>
      <dgm:t>
        <a:bodyPr/>
        <a:lstStyle/>
        <a:p>
          <a:r>
            <a:rPr lang="fr-FR" sz="2000" dirty="0" smtClean="0"/>
            <a:t>DISCRETE DATA</a:t>
          </a:r>
          <a:endParaRPr lang="fr-FR" sz="2000" dirty="0"/>
        </a:p>
      </dgm:t>
    </dgm:pt>
    <dgm:pt modelId="{5103798F-0F45-4F58-B2B7-959C4916A0B5}" type="parTrans" cxnId="{E2D22CB3-FA84-4DA8-8AB0-5B7CB4F7CBEE}">
      <dgm:prSet/>
      <dgm:spPr/>
      <dgm:t>
        <a:bodyPr/>
        <a:lstStyle/>
        <a:p>
          <a:endParaRPr lang="fr-FR"/>
        </a:p>
      </dgm:t>
    </dgm:pt>
    <dgm:pt modelId="{4D81053F-902E-453F-BE6F-38A22918E599}" type="sibTrans" cxnId="{E2D22CB3-FA84-4DA8-8AB0-5B7CB4F7CBEE}">
      <dgm:prSet/>
      <dgm:spPr/>
      <dgm:t>
        <a:bodyPr/>
        <a:lstStyle/>
        <a:p>
          <a:endParaRPr lang="fr-FR"/>
        </a:p>
      </dgm:t>
    </dgm:pt>
    <dgm:pt modelId="{D629DF55-0244-475E-8B88-582886EF6D52}">
      <dgm:prSet phldrT="[Texte]" custT="1"/>
      <dgm:spPr/>
      <dgm:t>
        <a:bodyPr/>
        <a:lstStyle/>
        <a:p>
          <a:r>
            <a:rPr lang="fr-FR" sz="2000" dirty="0" smtClean="0"/>
            <a:t>CONTINUOUS DATA</a:t>
          </a:r>
          <a:endParaRPr lang="fr-FR" sz="2000" dirty="0"/>
        </a:p>
      </dgm:t>
    </dgm:pt>
    <dgm:pt modelId="{7267F3CB-678E-46F6-9EDB-53B4E3DF4887}" type="parTrans" cxnId="{58ED1114-18BF-4C65-AF92-ACA57D65D226}">
      <dgm:prSet/>
      <dgm:spPr/>
      <dgm:t>
        <a:bodyPr/>
        <a:lstStyle/>
        <a:p>
          <a:endParaRPr lang="fr-FR"/>
        </a:p>
      </dgm:t>
    </dgm:pt>
    <dgm:pt modelId="{D484AA61-92C4-456F-9BC9-01DC3034C1FA}" type="sibTrans" cxnId="{58ED1114-18BF-4C65-AF92-ACA57D65D226}">
      <dgm:prSet/>
      <dgm:spPr/>
      <dgm:t>
        <a:bodyPr/>
        <a:lstStyle/>
        <a:p>
          <a:endParaRPr lang="fr-FR"/>
        </a:p>
      </dgm:t>
    </dgm:pt>
    <dgm:pt modelId="{2EA0F56F-BA40-4A16-B067-08BB4AE404FD}" type="pres">
      <dgm:prSet presAssocID="{A6A252D8-88C2-4D73-BA11-A517FFA9293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01B0FE7C-4CFE-43B7-8482-99777BA5AE48}" type="pres">
      <dgm:prSet presAssocID="{4350A26B-E8BB-41C4-BC0C-84FE970BDB70}" presName="thickLine" presStyleLbl="alignNode1" presStyleIdx="0" presStyleCnt="2"/>
      <dgm:spPr/>
    </dgm:pt>
    <dgm:pt modelId="{A88AC0C9-C797-4A63-B1FD-E529D2664123}" type="pres">
      <dgm:prSet presAssocID="{4350A26B-E8BB-41C4-BC0C-84FE970BDB70}" presName="horz1" presStyleCnt="0"/>
      <dgm:spPr/>
    </dgm:pt>
    <dgm:pt modelId="{2FDADBDE-E981-4768-B45F-4A29DD533137}" type="pres">
      <dgm:prSet presAssocID="{4350A26B-E8BB-41C4-BC0C-84FE970BDB70}" presName="tx1" presStyleLbl="revTx" presStyleIdx="0" presStyleCnt="6"/>
      <dgm:spPr/>
      <dgm:t>
        <a:bodyPr/>
        <a:lstStyle/>
        <a:p>
          <a:endParaRPr lang="fr-FR"/>
        </a:p>
      </dgm:t>
    </dgm:pt>
    <dgm:pt modelId="{AE67E720-3C56-460A-98A6-ADF97A955F42}" type="pres">
      <dgm:prSet presAssocID="{4350A26B-E8BB-41C4-BC0C-84FE970BDB70}" presName="vert1" presStyleCnt="0"/>
      <dgm:spPr/>
    </dgm:pt>
    <dgm:pt modelId="{57B0FDD0-1D0A-4143-B32A-0082880A170C}" type="pres">
      <dgm:prSet presAssocID="{D958984F-B5A0-462E-B5A6-9A8150E6AE64}" presName="vertSpace2a" presStyleCnt="0"/>
      <dgm:spPr/>
    </dgm:pt>
    <dgm:pt modelId="{440E7A73-D3FD-498D-9E14-13CB9E0CCFF4}" type="pres">
      <dgm:prSet presAssocID="{D958984F-B5A0-462E-B5A6-9A8150E6AE64}" presName="horz2" presStyleCnt="0"/>
      <dgm:spPr/>
    </dgm:pt>
    <dgm:pt modelId="{FC0A1CE3-0010-4153-8F4B-864BEA7648BB}" type="pres">
      <dgm:prSet presAssocID="{D958984F-B5A0-462E-B5A6-9A8150E6AE64}" presName="horzSpace2" presStyleCnt="0"/>
      <dgm:spPr/>
    </dgm:pt>
    <dgm:pt modelId="{D850163E-55B6-43D3-8E0C-F60F57C929A0}" type="pres">
      <dgm:prSet presAssocID="{D958984F-B5A0-462E-B5A6-9A8150E6AE64}" presName="tx2" presStyleLbl="revTx" presStyleIdx="1" presStyleCnt="6" custScaleX="36700"/>
      <dgm:spPr/>
      <dgm:t>
        <a:bodyPr/>
        <a:lstStyle/>
        <a:p>
          <a:endParaRPr lang="fr-FR"/>
        </a:p>
      </dgm:t>
    </dgm:pt>
    <dgm:pt modelId="{7E2303DB-B21F-4267-BC37-A9EB690FA287}" type="pres">
      <dgm:prSet presAssocID="{D958984F-B5A0-462E-B5A6-9A8150E6AE64}" presName="vert2" presStyleCnt="0"/>
      <dgm:spPr/>
    </dgm:pt>
    <dgm:pt modelId="{57960C16-760A-4988-B652-999361E87AF3}" type="pres">
      <dgm:prSet presAssocID="{D958984F-B5A0-462E-B5A6-9A8150E6AE64}" presName="thinLine2b" presStyleLbl="callout" presStyleIdx="0" presStyleCnt="4"/>
      <dgm:spPr/>
    </dgm:pt>
    <dgm:pt modelId="{45B77757-AC70-4A1C-AB3D-3337D830FDBB}" type="pres">
      <dgm:prSet presAssocID="{D958984F-B5A0-462E-B5A6-9A8150E6AE64}" presName="vertSpace2b" presStyleCnt="0"/>
      <dgm:spPr/>
    </dgm:pt>
    <dgm:pt modelId="{CA1FFA7D-CFFC-4D60-AB31-3D66164CC709}" type="pres">
      <dgm:prSet presAssocID="{473E4795-B09B-4D61-BB3C-3F729BF9AB94}" presName="horz2" presStyleCnt="0"/>
      <dgm:spPr/>
    </dgm:pt>
    <dgm:pt modelId="{9C44A5C6-99AA-4A95-A90A-7A7977136A75}" type="pres">
      <dgm:prSet presAssocID="{473E4795-B09B-4D61-BB3C-3F729BF9AB94}" presName="horzSpace2" presStyleCnt="0"/>
      <dgm:spPr/>
    </dgm:pt>
    <dgm:pt modelId="{346F36FD-2829-4633-ACAD-FC2DEF995CC7}" type="pres">
      <dgm:prSet presAssocID="{473E4795-B09B-4D61-BB3C-3F729BF9AB94}" presName="tx2" presStyleLbl="revTx" presStyleIdx="2" presStyleCnt="6" custScaleX="30082"/>
      <dgm:spPr/>
      <dgm:t>
        <a:bodyPr/>
        <a:lstStyle/>
        <a:p>
          <a:endParaRPr lang="fr-FR"/>
        </a:p>
      </dgm:t>
    </dgm:pt>
    <dgm:pt modelId="{F5522B9A-6E02-4B43-B820-85B8D68C8B38}" type="pres">
      <dgm:prSet presAssocID="{473E4795-B09B-4D61-BB3C-3F729BF9AB94}" presName="vert2" presStyleCnt="0"/>
      <dgm:spPr/>
    </dgm:pt>
    <dgm:pt modelId="{E4636573-F2FB-44E6-AFD4-2329DFDDFB92}" type="pres">
      <dgm:prSet presAssocID="{473E4795-B09B-4D61-BB3C-3F729BF9AB94}" presName="thinLine2b" presStyleLbl="callout" presStyleIdx="1" presStyleCnt="4"/>
      <dgm:spPr/>
    </dgm:pt>
    <dgm:pt modelId="{98C330F4-BF95-4291-8D0D-FF48C49B25A4}" type="pres">
      <dgm:prSet presAssocID="{473E4795-B09B-4D61-BB3C-3F729BF9AB94}" presName="vertSpace2b" presStyleCnt="0"/>
      <dgm:spPr/>
    </dgm:pt>
    <dgm:pt modelId="{7C3F1861-3ADE-4EC8-90E6-45D8D4DF476A}" type="pres">
      <dgm:prSet presAssocID="{9679D59F-9106-4811-AABA-9A8C9ACA0AFD}" presName="thickLine" presStyleLbl="alignNode1" presStyleIdx="1" presStyleCnt="2"/>
      <dgm:spPr/>
    </dgm:pt>
    <dgm:pt modelId="{54B66891-E844-4F2D-AE5C-306BB9FAEED0}" type="pres">
      <dgm:prSet presAssocID="{9679D59F-9106-4811-AABA-9A8C9ACA0AFD}" presName="horz1" presStyleCnt="0"/>
      <dgm:spPr/>
    </dgm:pt>
    <dgm:pt modelId="{66AF27D7-FED9-49C6-A0A1-C58941317A77}" type="pres">
      <dgm:prSet presAssocID="{9679D59F-9106-4811-AABA-9A8C9ACA0AFD}" presName="tx1" presStyleLbl="revTx" presStyleIdx="3" presStyleCnt="6"/>
      <dgm:spPr/>
      <dgm:t>
        <a:bodyPr/>
        <a:lstStyle/>
        <a:p>
          <a:endParaRPr lang="fr-FR"/>
        </a:p>
      </dgm:t>
    </dgm:pt>
    <dgm:pt modelId="{CEBAA634-DF05-49AD-8989-C2E305F723CA}" type="pres">
      <dgm:prSet presAssocID="{9679D59F-9106-4811-AABA-9A8C9ACA0AFD}" presName="vert1" presStyleCnt="0"/>
      <dgm:spPr/>
    </dgm:pt>
    <dgm:pt modelId="{84D03502-3030-4977-8DE5-0EC807210F11}" type="pres">
      <dgm:prSet presAssocID="{4D44EC78-E157-4D88-9F39-20E1FC412C61}" presName="vertSpace2a" presStyleCnt="0"/>
      <dgm:spPr/>
    </dgm:pt>
    <dgm:pt modelId="{EC7144C4-D15D-4432-AF75-B8C6E316A329}" type="pres">
      <dgm:prSet presAssocID="{4D44EC78-E157-4D88-9F39-20E1FC412C61}" presName="horz2" presStyleCnt="0"/>
      <dgm:spPr/>
    </dgm:pt>
    <dgm:pt modelId="{37B76860-33EA-4DF4-A04D-BE4564A4E479}" type="pres">
      <dgm:prSet presAssocID="{4D44EC78-E157-4D88-9F39-20E1FC412C61}" presName="horzSpace2" presStyleCnt="0"/>
      <dgm:spPr/>
    </dgm:pt>
    <dgm:pt modelId="{9ACA516A-33F9-4832-8075-D2446BF1F63E}" type="pres">
      <dgm:prSet presAssocID="{4D44EC78-E157-4D88-9F39-20E1FC412C61}" presName="tx2" presStyleLbl="revTx" presStyleIdx="4" presStyleCnt="6"/>
      <dgm:spPr/>
      <dgm:t>
        <a:bodyPr/>
        <a:lstStyle/>
        <a:p>
          <a:endParaRPr lang="fr-FR"/>
        </a:p>
      </dgm:t>
    </dgm:pt>
    <dgm:pt modelId="{7E884860-DED0-4E01-B3DC-E25EC6E7294D}" type="pres">
      <dgm:prSet presAssocID="{4D44EC78-E157-4D88-9F39-20E1FC412C61}" presName="vert2" presStyleCnt="0"/>
      <dgm:spPr/>
    </dgm:pt>
    <dgm:pt modelId="{A3BB0274-FA56-4DDD-8091-D22B406FCF48}" type="pres">
      <dgm:prSet presAssocID="{4D44EC78-E157-4D88-9F39-20E1FC412C61}" presName="thinLine2b" presStyleLbl="callout" presStyleIdx="2" presStyleCnt="4"/>
      <dgm:spPr/>
    </dgm:pt>
    <dgm:pt modelId="{6867DFC4-09D0-49E5-B6BA-F470F7806CF7}" type="pres">
      <dgm:prSet presAssocID="{4D44EC78-E157-4D88-9F39-20E1FC412C61}" presName="vertSpace2b" presStyleCnt="0"/>
      <dgm:spPr/>
    </dgm:pt>
    <dgm:pt modelId="{8713ED00-ACBC-4E60-A24E-ED667AEC74D6}" type="pres">
      <dgm:prSet presAssocID="{D629DF55-0244-475E-8B88-582886EF6D52}" presName="horz2" presStyleCnt="0"/>
      <dgm:spPr/>
    </dgm:pt>
    <dgm:pt modelId="{26097C5B-E8BF-49AC-BC9C-FB9ACC9750A2}" type="pres">
      <dgm:prSet presAssocID="{D629DF55-0244-475E-8B88-582886EF6D52}" presName="horzSpace2" presStyleCnt="0"/>
      <dgm:spPr/>
    </dgm:pt>
    <dgm:pt modelId="{2565157E-0931-470D-B615-9320A0208215}" type="pres">
      <dgm:prSet presAssocID="{D629DF55-0244-475E-8B88-582886EF6D52}" presName="tx2" presStyleLbl="revTx" presStyleIdx="5" presStyleCnt="6"/>
      <dgm:spPr/>
      <dgm:t>
        <a:bodyPr/>
        <a:lstStyle/>
        <a:p>
          <a:endParaRPr lang="fr-FR"/>
        </a:p>
      </dgm:t>
    </dgm:pt>
    <dgm:pt modelId="{E93FAF99-D690-401E-A3FA-9A69581D9F12}" type="pres">
      <dgm:prSet presAssocID="{D629DF55-0244-475E-8B88-582886EF6D52}" presName="vert2" presStyleCnt="0"/>
      <dgm:spPr/>
    </dgm:pt>
    <dgm:pt modelId="{760B39C9-8BA1-465D-A8CE-B3DA6AAE5A8C}" type="pres">
      <dgm:prSet presAssocID="{D629DF55-0244-475E-8B88-582886EF6D52}" presName="thinLine2b" presStyleLbl="callout" presStyleIdx="3" presStyleCnt="4"/>
      <dgm:spPr/>
    </dgm:pt>
    <dgm:pt modelId="{D60214E8-CC65-404A-8829-D7D6A74B23C8}" type="pres">
      <dgm:prSet presAssocID="{D629DF55-0244-475E-8B88-582886EF6D52}" presName="vertSpace2b" presStyleCnt="0"/>
      <dgm:spPr/>
    </dgm:pt>
  </dgm:ptLst>
  <dgm:cxnLst>
    <dgm:cxn modelId="{4B8083E8-75BE-4976-B8A8-37457A9E82B6}" type="presOf" srcId="{4350A26B-E8BB-41C4-BC0C-84FE970BDB70}" destId="{2FDADBDE-E981-4768-B45F-4A29DD533137}" srcOrd="0" destOrd="0" presId="urn:microsoft.com/office/officeart/2008/layout/LinedList"/>
    <dgm:cxn modelId="{A3B4610E-023C-453D-AE66-998C7D7716C0}" srcId="{A6A252D8-88C2-4D73-BA11-A517FFA92932}" destId="{9679D59F-9106-4811-AABA-9A8C9ACA0AFD}" srcOrd="1" destOrd="0" parTransId="{D88FA94A-0AFC-41B5-8063-6641201D9FC0}" sibTransId="{606E6F05-9F58-4F4E-88CC-0C055DB21A71}"/>
    <dgm:cxn modelId="{823A8C27-02CB-4B8E-ADE9-FFD3826385CE}" srcId="{A6A252D8-88C2-4D73-BA11-A517FFA92932}" destId="{4350A26B-E8BB-41C4-BC0C-84FE970BDB70}" srcOrd="0" destOrd="0" parTransId="{8083940A-3F35-4442-B23C-0339A3B31696}" sibTransId="{5A9B309E-4C65-4F8E-B756-1FD7582EF16D}"/>
    <dgm:cxn modelId="{9241C6BF-CD80-42FE-9891-8376E9290B62}" type="presOf" srcId="{4D44EC78-E157-4D88-9F39-20E1FC412C61}" destId="{9ACA516A-33F9-4832-8075-D2446BF1F63E}" srcOrd="0" destOrd="0" presId="urn:microsoft.com/office/officeart/2008/layout/LinedList"/>
    <dgm:cxn modelId="{E2D22CB3-FA84-4DA8-8AB0-5B7CB4F7CBEE}" srcId="{9679D59F-9106-4811-AABA-9A8C9ACA0AFD}" destId="{4D44EC78-E157-4D88-9F39-20E1FC412C61}" srcOrd="0" destOrd="0" parTransId="{5103798F-0F45-4F58-B2B7-959C4916A0B5}" sibTransId="{4D81053F-902E-453F-BE6F-38A22918E599}"/>
    <dgm:cxn modelId="{53400B12-B6BE-45FD-A5D6-17AD0794B056}" type="presOf" srcId="{A6A252D8-88C2-4D73-BA11-A517FFA92932}" destId="{2EA0F56F-BA40-4A16-B067-08BB4AE404FD}" srcOrd="0" destOrd="0" presId="urn:microsoft.com/office/officeart/2008/layout/LinedList"/>
    <dgm:cxn modelId="{58ED1114-18BF-4C65-AF92-ACA57D65D226}" srcId="{9679D59F-9106-4811-AABA-9A8C9ACA0AFD}" destId="{D629DF55-0244-475E-8B88-582886EF6D52}" srcOrd="1" destOrd="0" parTransId="{7267F3CB-678E-46F6-9EDB-53B4E3DF4887}" sibTransId="{D484AA61-92C4-456F-9BC9-01DC3034C1FA}"/>
    <dgm:cxn modelId="{4103564D-781E-43F2-B472-4866AAEC34F1}" type="presOf" srcId="{473E4795-B09B-4D61-BB3C-3F729BF9AB94}" destId="{346F36FD-2829-4633-ACAD-FC2DEF995CC7}" srcOrd="0" destOrd="0" presId="urn:microsoft.com/office/officeart/2008/layout/LinedList"/>
    <dgm:cxn modelId="{678DB074-BAAD-48D5-B8A0-68AAA84D14E3}" srcId="{4350A26B-E8BB-41C4-BC0C-84FE970BDB70}" destId="{473E4795-B09B-4D61-BB3C-3F729BF9AB94}" srcOrd="1" destOrd="0" parTransId="{0BE72B3E-7F8E-434A-87CF-75C9E5643823}" sibTransId="{42569B25-DADC-4226-A928-538962D59782}"/>
    <dgm:cxn modelId="{FF412F88-C194-4672-AEC5-21AECDBFFBDA}" type="presOf" srcId="{9679D59F-9106-4811-AABA-9A8C9ACA0AFD}" destId="{66AF27D7-FED9-49C6-A0A1-C58941317A77}" srcOrd="0" destOrd="0" presId="urn:microsoft.com/office/officeart/2008/layout/LinedList"/>
    <dgm:cxn modelId="{C8649E22-1B84-4B4E-B216-0C75A166C645}" type="presOf" srcId="{D629DF55-0244-475E-8B88-582886EF6D52}" destId="{2565157E-0931-470D-B615-9320A0208215}" srcOrd="0" destOrd="0" presId="urn:microsoft.com/office/officeart/2008/layout/LinedList"/>
    <dgm:cxn modelId="{DBDCDAA1-B9D0-4D8E-9A20-37B65C0D708A}" type="presOf" srcId="{D958984F-B5A0-462E-B5A6-9A8150E6AE64}" destId="{D850163E-55B6-43D3-8E0C-F60F57C929A0}" srcOrd="0" destOrd="0" presId="urn:microsoft.com/office/officeart/2008/layout/LinedList"/>
    <dgm:cxn modelId="{9FB94DB3-C542-43E1-BEE3-65E958540E44}" srcId="{4350A26B-E8BB-41C4-BC0C-84FE970BDB70}" destId="{D958984F-B5A0-462E-B5A6-9A8150E6AE64}" srcOrd="0" destOrd="0" parTransId="{73E329C3-37C4-4DDB-A43E-98704E9E071F}" sibTransId="{B49FD9FD-818C-4224-A51C-4C3B88421FF9}"/>
    <dgm:cxn modelId="{B312DC3C-575D-4AC3-8755-B927522BDE68}" type="presParOf" srcId="{2EA0F56F-BA40-4A16-B067-08BB4AE404FD}" destId="{01B0FE7C-4CFE-43B7-8482-99777BA5AE48}" srcOrd="0" destOrd="0" presId="urn:microsoft.com/office/officeart/2008/layout/LinedList"/>
    <dgm:cxn modelId="{AE186E69-2725-4E43-8954-49E18291A463}" type="presParOf" srcId="{2EA0F56F-BA40-4A16-B067-08BB4AE404FD}" destId="{A88AC0C9-C797-4A63-B1FD-E529D2664123}" srcOrd="1" destOrd="0" presId="urn:microsoft.com/office/officeart/2008/layout/LinedList"/>
    <dgm:cxn modelId="{7220BE7B-8D87-4A27-8BBD-69586C4AB0BD}" type="presParOf" srcId="{A88AC0C9-C797-4A63-B1FD-E529D2664123}" destId="{2FDADBDE-E981-4768-B45F-4A29DD533137}" srcOrd="0" destOrd="0" presId="urn:microsoft.com/office/officeart/2008/layout/LinedList"/>
    <dgm:cxn modelId="{4E78407D-A7AF-4187-B986-AA6CADF93A23}" type="presParOf" srcId="{A88AC0C9-C797-4A63-B1FD-E529D2664123}" destId="{AE67E720-3C56-460A-98A6-ADF97A955F42}" srcOrd="1" destOrd="0" presId="urn:microsoft.com/office/officeart/2008/layout/LinedList"/>
    <dgm:cxn modelId="{52D57D73-22A4-4F4C-B0BA-5097D5A9DF1C}" type="presParOf" srcId="{AE67E720-3C56-460A-98A6-ADF97A955F42}" destId="{57B0FDD0-1D0A-4143-B32A-0082880A170C}" srcOrd="0" destOrd="0" presId="urn:microsoft.com/office/officeart/2008/layout/LinedList"/>
    <dgm:cxn modelId="{0F9EAA9B-B8A8-47BD-BFE7-239A50965283}" type="presParOf" srcId="{AE67E720-3C56-460A-98A6-ADF97A955F42}" destId="{440E7A73-D3FD-498D-9E14-13CB9E0CCFF4}" srcOrd="1" destOrd="0" presId="urn:microsoft.com/office/officeart/2008/layout/LinedList"/>
    <dgm:cxn modelId="{3025FB70-B0B2-4F53-ACEA-7F36EC31F8AC}" type="presParOf" srcId="{440E7A73-D3FD-498D-9E14-13CB9E0CCFF4}" destId="{FC0A1CE3-0010-4153-8F4B-864BEA7648BB}" srcOrd="0" destOrd="0" presId="urn:microsoft.com/office/officeart/2008/layout/LinedList"/>
    <dgm:cxn modelId="{E97C11EF-23AA-4462-A4C5-DC3D00B36902}" type="presParOf" srcId="{440E7A73-D3FD-498D-9E14-13CB9E0CCFF4}" destId="{D850163E-55B6-43D3-8E0C-F60F57C929A0}" srcOrd="1" destOrd="0" presId="urn:microsoft.com/office/officeart/2008/layout/LinedList"/>
    <dgm:cxn modelId="{0E2E8B43-341A-453A-A6BA-F32EEDAF0DA6}" type="presParOf" srcId="{440E7A73-D3FD-498D-9E14-13CB9E0CCFF4}" destId="{7E2303DB-B21F-4267-BC37-A9EB690FA287}" srcOrd="2" destOrd="0" presId="urn:microsoft.com/office/officeart/2008/layout/LinedList"/>
    <dgm:cxn modelId="{C1C9C554-9893-4341-ABDE-082ABB4C313B}" type="presParOf" srcId="{AE67E720-3C56-460A-98A6-ADF97A955F42}" destId="{57960C16-760A-4988-B652-999361E87AF3}" srcOrd="2" destOrd="0" presId="urn:microsoft.com/office/officeart/2008/layout/LinedList"/>
    <dgm:cxn modelId="{68D6B2E2-B7F1-467B-AB63-1F2C311D6350}" type="presParOf" srcId="{AE67E720-3C56-460A-98A6-ADF97A955F42}" destId="{45B77757-AC70-4A1C-AB3D-3337D830FDBB}" srcOrd="3" destOrd="0" presId="urn:microsoft.com/office/officeart/2008/layout/LinedList"/>
    <dgm:cxn modelId="{C5484255-0B79-47FD-ADA8-48FCC83C11D3}" type="presParOf" srcId="{AE67E720-3C56-460A-98A6-ADF97A955F42}" destId="{CA1FFA7D-CFFC-4D60-AB31-3D66164CC709}" srcOrd="4" destOrd="0" presId="urn:microsoft.com/office/officeart/2008/layout/LinedList"/>
    <dgm:cxn modelId="{18B85DD1-59A3-4535-9840-794F5361DF6E}" type="presParOf" srcId="{CA1FFA7D-CFFC-4D60-AB31-3D66164CC709}" destId="{9C44A5C6-99AA-4A95-A90A-7A7977136A75}" srcOrd="0" destOrd="0" presId="urn:microsoft.com/office/officeart/2008/layout/LinedList"/>
    <dgm:cxn modelId="{B33B35B7-ADAB-476C-97D5-8AA42229A7D0}" type="presParOf" srcId="{CA1FFA7D-CFFC-4D60-AB31-3D66164CC709}" destId="{346F36FD-2829-4633-ACAD-FC2DEF995CC7}" srcOrd="1" destOrd="0" presId="urn:microsoft.com/office/officeart/2008/layout/LinedList"/>
    <dgm:cxn modelId="{F8239FF2-530E-4628-BC8C-69E505B9299F}" type="presParOf" srcId="{CA1FFA7D-CFFC-4D60-AB31-3D66164CC709}" destId="{F5522B9A-6E02-4B43-B820-85B8D68C8B38}" srcOrd="2" destOrd="0" presId="urn:microsoft.com/office/officeart/2008/layout/LinedList"/>
    <dgm:cxn modelId="{D55734AD-D571-45DB-BD00-CBA10CA2988E}" type="presParOf" srcId="{AE67E720-3C56-460A-98A6-ADF97A955F42}" destId="{E4636573-F2FB-44E6-AFD4-2329DFDDFB92}" srcOrd="5" destOrd="0" presId="urn:microsoft.com/office/officeart/2008/layout/LinedList"/>
    <dgm:cxn modelId="{C3B87CEF-B077-47D7-A96B-8E94DF5BE62E}" type="presParOf" srcId="{AE67E720-3C56-460A-98A6-ADF97A955F42}" destId="{98C330F4-BF95-4291-8D0D-FF48C49B25A4}" srcOrd="6" destOrd="0" presId="urn:microsoft.com/office/officeart/2008/layout/LinedList"/>
    <dgm:cxn modelId="{3F76E2BD-F91E-4F5D-AC6C-C4611F59AB4A}" type="presParOf" srcId="{2EA0F56F-BA40-4A16-B067-08BB4AE404FD}" destId="{7C3F1861-3ADE-4EC8-90E6-45D8D4DF476A}" srcOrd="2" destOrd="0" presId="urn:microsoft.com/office/officeart/2008/layout/LinedList"/>
    <dgm:cxn modelId="{10AA9990-37E6-4D7E-A78C-804FDFBCDA0B}" type="presParOf" srcId="{2EA0F56F-BA40-4A16-B067-08BB4AE404FD}" destId="{54B66891-E844-4F2D-AE5C-306BB9FAEED0}" srcOrd="3" destOrd="0" presId="urn:microsoft.com/office/officeart/2008/layout/LinedList"/>
    <dgm:cxn modelId="{12696F3E-6E62-489A-812A-F8E87DF9FDA1}" type="presParOf" srcId="{54B66891-E844-4F2D-AE5C-306BB9FAEED0}" destId="{66AF27D7-FED9-49C6-A0A1-C58941317A77}" srcOrd="0" destOrd="0" presId="urn:microsoft.com/office/officeart/2008/layout/LinedList"/>
    <dgm:cxn modelId="{8A7B25BA-1970-4A3E-88C4-569D47D0878E}" type="presParOf" srcId="{54B66891-E844-4F2D-AE5C-306BB9FAEED0}" destId="{CEBAA634-DF05-49AD-8989-C2E305F723CA}" srcOrd="1" destOrd="0" presId="urn:microsoft.com/office/officeart/2008/layout/LinedList"/>
    <dgm:cxn modelId="{1670A084-B7E0-4625-A4C6-817290D6F59E}" type="presParOf" srcId="{CEBAA634-DF05-49AD-8989-C2E305F723CA}" destId="{84D03502-3030-4977-8DE5-0EC807210F11}" srcOrd="0" destOrd="0" presId="urn:microsoft.com/office/officeart/2008/layout/LinedList"/>
    <dgm:cxn modelId="{D6F65057-56ED-443F-B1EA-F7C5F907F174}" type="presParOf" srcId="{CEBAA634-DF05-49AD-8989-C2E305F723CA}" destId="{EC7144C4-D15D-4432-AF75-B8C6E316A329}" srcOrd="1" destOrd="0" presId="urn:microsoft.com/office/officeart/2008/layout/LinedList"/>
    <dgm:cxn modelId="{96A82A89-361A-437D-999B-318D83992821}" type="presParOf" srcId="{EC7144C4-D15D-4432-AF75-B8C6E316A329}" destId="{37B76860-33EA-4DF4-A04D-BE4564A4E479}" srcOrd="0" destOrd="0" presId="urn:microsoft.com/office/officeart/2008/layout/LinedList"/>
    <dgm:cxn modelId="{B8754201-44D9-4950-BF7E-92A35E6E4877}" type="presParOf" srcId="{EC7144C4-D15D-4432-AF75-B8C6E316A329}" destId="{9ACA516A-33F9-4832-8075-D2446BF1F63E}" srcOrd="1" destOrd="0" presId="urn:microsoft.com/office/officeart/2008/layout/LinedList"/>
    <dgm:cxn modelId="{62133577-CF55-48AE-BA07-793E78FFFF34}" type="presParOf" srcId="{EC7144C4-D15D-4432-AF75-B8C6E316A329}" destId="{7E884860-DED0-4E01-B3DC-E25EC6E7294D}" srcOrd="2" destOrd="0" presId="urn:microsoft.com/office/officeart/2008/layout/LinedList"/>
    <dgm:cxn modelId="{34165BB7-1DFA-40D2-853E-AA44F75112B8}" type="presParOf" srcId="{CEBAA634-DF05-49AD-8989-C2E305F723CA}" destId="{A3BB0274-FA56-4DDD-8091-D22B406FCF48}" srcOrd="2" destOrd="0" presId="urn:microsoft.com/office/officeart/2008/layout/LinedList"/>
    <dgm:cxn modelId="{42D5322B-E816-4E79-A326-4D309207A540}" type="presParOf" srcId="{CEBAA634-DF05-49AD-8989-C2E305F723CA}" destId="{6867DFC4-09D0-49E5-B6BA-F470F7806CF7}" srcOrd="3" destOrd="0" presId="urn:microsoft.com/office/officeart/2008/layout/LinedList"/>
    <dgm:cxn modelId="{D7162B3B-7ADC-4513-9D02-305A32A25DDE}" type="presParOf" srcId="{CEBAA634-DF05-49AD-8989-C2E305F723CA}" destId="{8713ED00-ACBC-4E60-A24E-ED667AEC74D6}" srcOrd="4" destOrd="0" presId="urn:microsoft.com/office/officeart/2008/layout/LinedList"/>
    <dgm:cxn modelId="{4B1BAB60-3CBD-407D-A736-805F7A07DE12}" type="presParOf" srcId="{8713ED00-ACBC-4E60-A24E-ED667AEC74D6}" destId="{26097C5B-E8BF-49AC-BC9C-FB9ACC9750A2}" srcOrd="0" destOrd="0" presId="urn:microsoft.com/office/officeart/2008/layout/LinedList"/>
    <dgm:cxn modelId="{2049AE10-C12D-4D50-B58A-C244634A878F}" type="presParOf" srcId="{8713ED00-ACBC-4E60-A24E-ED667AEC74D6}" destId="{2565157E-0931-470D-B615-9320A0208215}" srcOrd="1" destOrd="0" presId="urn:microsoft.com/office/officeart/2008/layout/LinedList"/>
    <dgm:cxn modelId="{DE2D99EA-9B84-44F9-91A5-083789FF2155}" type="presParOf" srcId="{8713ED00-ACBC-4E60-A24E-ED667AEC74D6}" destId="{E93FAF99-D690-401E-A3FA-9A69581D9F12}" srcOrd="2" destOrd="0" presId="urn:microsoft.com/office/officeart/2008/layout/LinedList"/>
    <dgm:cxn modelId="{F2D47534-16D4-490B-888C-5B44AC79D21E}" type="presParOf" srcId="{CEBAA634-DF05-49AD-8989-C2E305F723CA}" destId="{760B39C9-8BA1-465D-A8CE-B3DA6AAE5A8C}" srcOrd="5" destOrd="0" presId="urn:microsoft.com/office/officeart/2008/layout/LinedList"/>
    <dgm:cxn modelId="{1C6380B8-CFA6-42BB-AB90-42F24CAE1EDD}" type="presParOf" srcId="{CEBAA634-DF05-49AD-8989-C2E305F723CA}" destId="{D60214E8-CC65-404A-8829-D7D6A74B23C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/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495B29-5E2A-4022-9B89-5246C8520529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D20D323-6F4C-4A44-92E8-672DE185D24E}">
      <dgm:prSet phldrT="[Texte]"/>
      <dgm:spPr/>
      <dgm:t>
        <a:bodyPr/>
        <a:lstStyle/>
        <a:p>
          <a:r>
            <a:rPr lang="fr-FR" dirty="0" smtClean="0"/>
            <a:t>Data Science</a:t>
          </a:r>
          <a:endParaRPr lang="fr-FR" dirty="0"/>
        </a:p>
      </dgm:t>
    </dgm:pt>
    <dgm:pt modelId="{6EE1F3E7-07BC-44B1-B718-A210D6B42D9C}" type="parTrans" cxnId="{0B50390E-F32A-4B28-931E-FE862243E5A1}">
      <dgm:prSet/>
      <dgm:spPr/>
      <dgm:t>
        <a:bodyPr/>
        <a:lstStyle/>
        <a:p>
          <a:endParaRPr lang="fr-FR"/>
        </a:p>
      </dgm:t>
    </dgm:pt>
    <dgm:pt modelId="{1E24810C-55B0-4E50-B389-CD64E89F040E}" type="sibTrans" cxnId="{0B50390E-F32A-4B28-931E-FE862243E5A1}">
      <dgm:prSet/>
      <dgm:spPr/>
      <dgm:t>
        <a:bodyPr/>
        <a:lstStyle/>
        <a:p>
          <a:endParaRPr lang="fr-FR"/>
        </a:p>
      </dgm:t>
    </dgm:pt>
    <dgm:pt modelId="{B302D104-77D3-4929-8BA1-6FF865668526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err="1" smtClean="0"/>
            <a:t>Statistics</a:t>
          </a:r>
          <a:endParaRPr lang="fr-FR" dirty="0"/>
        </a:p>
      </dgm:t>
    </dgm:pt>
    <dgm:pt modelId="{B3033264-A762-4B72-B504-60F213E72720}" type="parTrans" cxnId="{CB125FE8-2E7C-490D-BBC6-18A309C8828E}">
      <dgm:prSet/>
      <dgm:spPr/>
      <dgm:t>
        <a:bodyPr/>
        <a:lstStyle/>
        <a:p>
          <a:endParaRPr lang="fr-FR"/>
        </a:p>
      </dgm:t>
    </dgm:pt>
    <dgm:pt modelId="{C119D024-D50A-4D56-B908-8ECB91713202}" type="sibTrans" cxnId="{CB125FE8-2E7C-490D-BBC6-18A309C8828E}">
      <dgm:prSet/>
      <dgm:spPr/>
      <dgm:t>
        <a:bodyPr/>
        <a:lstStyle/>
        <a:p>
          <a:endParaRPr lang="fr-FR"/>
        </a:p>
      </dgm:t>
    </dgm:pt>
    <dgm:pt modelId="{42BECA23-441E-4F8F-AE68-3692BF561AD1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Machine </a:t>
          </a:r>
          <a:r>
            <a:rPr lang="fr-FR" dirty="0" err="1" smtClean="0"/>
            <a:t>learning</a:t>
          </a:r>
          <a:endParaRPr lang="fr-FR" dirty="0"/>
        </a:p>
      </dgm:t>
    </dgm:pt>
    <dgm:pt modelId="{A1FA6559-0302-4C44-849C-17D1C8D8FAEA}" type="parTrans" cxnId="{BB6B6E97-63B2-4212-A048-387DB348A693}">
      <dgm:prSet/>
      <dgm:spPr/>
      <dgm:t>
        <a:bodyPr/>
        <a:lstStyle/>
        <a:p>
          <a:endParaRPr lang="fr-FR"/>
        </a:p>
      </dgm:t>
    </dgm:pt>
    <dgm:pt modelId="{EDE3DFD8-7D08-45B5-95AA-53694E9FAFD4}" type="sibTrans" cxnId="{BB6B6E97-63B2-4212-A048-387DB348A693}">
      <dgm:prSet/>
      <dgm:spPr/>
      <dgm:t>
        <a:bodyPr/>
        <a:lstStyle/>
        <a:p>
          <a:endParaRPr lang="fr-FR"/>
        </a:p>
      </dgm:t>
    </dgm:pt>
    <dgm:pt modelId="{367662B8-1C3F-415C-AC90-77099EFDAAD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analysis</a:t>
          </a:r>
          <a:endParaRPr lang="fr-FR" dirty="0"/>
        </a:p>
      </dgm:t>
    </dgm:pt>
    <dgm:pt modelId="{5BD59E28-C6F2-4386-AF6B-3BDCDBD1B769}" type="parTrans" cxnId="{AF0DC9B4-B476-4C22-8193-3BA7EDF1638E}">
      <dgm:prSet/>
      <dgm:spPr/>
      <dgm:t>
        <a:bodyPr/>
        <a:lstStyle/>
        <a:p>
          <a:endParaRPr lang="fr-FR"/>
        </a:p>
      </dgm:t>
    </dgm:pt>
    <dgm:pt modelId="{35CD9694-EB25-44AA-AEC7-489F2CAFBF7B}" type="sibTrans" cxnId="{AF0DC9B4-B476-4C22-8193-3BA7EDF1638E}">
      <dgm:prSet/>
      <dgm:spPr/>
      <dgm:t>
        <a:bodyPr/>
        <a:lstStyle/>
        <a:p>
          <a:endParaRPr lang="fr-FR"/>
        </a:p>
      </dgm:t>
    </dgm:pt>
    <dgm:pt modelId="{FDD2C83A-D449-4B3D-9F17-2681B2AF087D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Domain expertise</a:t>
          </a:r>
          <a:endParaRPr lang="fr-FR" dirty="0"/>
        </a:p>
      </dgm:t>
    </dgm:pt>
    <dgm:pt modelId="{E6E58AC7-345C-48FE-8BB9-A14F66D23732}" type="parTrans" cxnId="{7545CE20-3ACB-4156-BD54-474D1D7F57CF}">
      <dgm:prSet/>
      <dgm:spPr/>
      <dgm:t>
        <a:bodyPr/>
        <a:lstStyle/>
        <a:p>
          <a:endParaRPr lang="fr-FR"/>
        </a:p>
      </dgm:t>
    </dgm:pt>
    <dgm:pt modelId="{787B8188-92F1-438B-846A-48BD5751D27D}" type="sibTrans" cxnId="{7545CE20-3ACB-4156-BD54-474D1D7F57CF}">
      <dgm:prSet/>
      <dgm:spPr/>
      <dgm:t>
        <a:bodyPr/>
        <a:lstStyle/>
        <a:p>
          <a:endParaRPr lang="fr-FR"/>
        </a:p>
      </dgm:t>
    </dgm:pt>
    <dgm:pt modelId="{F22BD4C2-9171-4968-B39D-AEB07CD3ED78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engineering</a:t>
          </a:r>
          <a:endParaRPr lang="fr-FR" dirty="0"/>
        </a:p>
      </dgm:t>
    </dgm:pt>
    <dgm:pt modelId="{CCD37EE1-1A3F-4EF7-B71C-47CB3F1A5931}" type="parTrans" cxnId="{DFDF983E-8A9E-48F4-8C56-CD542DBA80DA}">
      <dgm:prSet/>
      <dgm:spPr/>
      <dgm:t>
        <a:bodyPr/>
        <a:lstStyle/>
        <a:p>
          <a:endParaRPr lang="fr-FR"/>
        </a:p>
      </dgm:t>
    </dgm:pt>
    <dgm:pt modelId="{886A6A4A-7FA8-4388-9A6B-A54FB9977354}" type="sibTrans" cxnId="{DFDF983E-8A9E-48F4-8C56-CD542DBA80DA}">
      <dgm:prSet/>
      <dgm:spPr/>
      <dgm:t>
        <a:bodyPr/>
        <a:lstStyle/>
        <a:p>
          <a:endParaRPr lang="fr-FR"/>
        </a:p>
      </dgm:t>
    </dgm:pt>
    <dgm:pt modelId="{E94B4309-BFFE-425E-AE7C-F9F0377D144B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 dirty="0" smtClean="0"/>
            <a:t>Data </a:t>
          </a:r>
          <a:r>
            <a:rPr lang="fr-FR" dirty="0" err="1" smtClean="0"/>
            <a:t>visualization</a:t>
          </a:r>
          <a:endParaRPr lang="fr-FR" dirty="0"/>
        </a:p>
      </dgm:t>
    </dgm:pt>
    <dgm:pt modelId="{D775E128-45D5-4526-A3CA-B326D232EBCC}" type="parTrans" cxnId="{2C77ADAC-7F14-4EC1-BB8B-1FD27C6D81EA}">
      <dgm:prSet/>
      <dgm:spPr/>
      <dgm:t>
        <a:bodyPr/>
        <a:lstStyle/>
        <a:p>
          <a:endParaRPr lang="fr-FR"/>
        </a:p>
      </dgm:t>
    </dgm:pt>
    <dgm:pt modelId="{0DF95C11-7958-4397-82A1-02BBE8DF38A3}" type="sibTrans" cxnId="{2C77ADAC-7F14-4EC1-BB8B-1FD27C6D81EA}">
      <dgm:prSet/>
      <dgm:spPr/>
      <dgm:t>
        <a:bodyPr/>
        <a:lstStyle/>
        <a:p>
          <a:endParaRPr lang="fr-FR"/>
        </a:p>
      </dgm:t>
    </dgm:pt>
    <dgm:pt modelId="{38D17823-0FA8-4606-9FC7-11A276C5684E}" type="pres">
      <dgm:prSet presAssocID="{FF495B29-5E2A-4022-9B89-5246C85205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5E75F51-4707-4C32-8DFF-00C4A54F6A40}" type="pres">
      <dgm:prSet presAssocID="{1D20D323-6F4C-4A44-92E8-672DE185D24E}" presName="centerShape" presStyleLbl="node0" presStyleIdx="0" presStyleCnt="1"/>
      <dgm:spPr/>
      <dgm:t>
        <a:bodyPr/>
        <a:lstStyle/>
        <a:p>
          <a:endParaRPr lang="fr-FR"/>
        </a:p>
      </dgm:t>
    </dgm:pt>
    <dgm:pt modelId="{1381DAC3-9A5A-4596-B4BE-C96A9ED8D7B6}" type="pres">
      <dgm:prSet presAssocID="{F22BD4C2-9171-4968-B39D-AEB07CD3ED7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18D0C9-6D73-44AD-85F8-19C9F1F79FF6}" type="pres">
      <dgm:prSet presAssocID="{F22BD4C2-9171-4968-B39D-AEB07CD3ED78}" presName="dummy" presStyleCnt="0"/>
      <dgm:spPr/>
    </dgm:pt>
    <dgm:pt modelId="{3531DBF2-CFDB-4109-8346-C5A41ADB50E3}" type="pres">
      <dgm:prSet presAssocID="{886A6A4A-7FA8-4388-9A6B-A54FB9977354}" presName="sibTrans" presStyleLbl="sibTrans2D1" presStyleIdx="0" presStyleCnt="6"/>
      <dgm:spPr/>
      <dgm:t>
        <a:bodyPr/>
        <a:lstStyle/>
        <a:p>
          <a:endParaRPr lang="fr-FR"/>
        </a:p>
      </dgm:t>
    </dgm:pt>
    <dgm:pt modelId="{F06D5E9A-FA53-459D-9121-6FEAA97F2C00}" type="pres">
      <dgm:prSet presAssocID="{B302D104-77D3-4929-8BA1-6FF8656685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8173E2-E0EF-414A-825B-3AE13EF71C49}" type="pres">
      <dgm:prSet presAssocID="{B302D104-77D3-4929-8BA1-6FF865668526}" presName="dummy" presStyleCnt="0"/>
      <dgm:spPr/>
    </dgm:pt>
    <dgm:pt modelId="{91054258-BD53-4411-B8A3-FDFFAABABF49}" type="pres">
      <dgm:prSet presAssocID="{C119D024-D50A-4D56-B908-8ECB91713202}" presName="sibTrans" presStyleLbl="sibTrans2D1" presStyleIdx="1" presStyleCnt="6"/>
      <dgm:spPr/>
      <dgm:t>
        <a:bodyPr/>
        <a:lstStyle/>
        <a:p>
          <a:endParaRPr lang="fr-FR"/>
        </a:p>
      </dgm:t>
    </dgm:pt>
    <dgm:pt modelId="{D64DC72B-14C7-4B54-B2B4-A9C80685FA51}" type="pres">
      <dgm:prSet presAssocID="{367662B8-1C3F-415C-AC90-77099EFDAAD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C92181-D3A3-4B0E-A954-56A4CF05F068}" type="pres">
      <dgm:prSet presAssocID="{367662B8-1C3F-415C-AC90-77099EFDAADE}" presName="dummy" presStyleCnt="0"/>
      <dgm:spPr/>
    </dgm:pt>
    <dgm:pt modelId="{1F834212-3906-4D0E-AB7D-797858D4B8C3}" type="pres">
      <dgm:prSet presAssocID="{35CD9694-EB25-44AA-AEC7-489F2CAFBF7B}" presName="sibTrans" presStyleLbl="sibTrans2D1" presStyleIdx="2" presStyleCnt="6"/>
      <dgm:spPr/>
      <dgm:t>
        <a:bodyPr/>
        <a:lstStyle/>
        <a:p>
          <a:endParaRPr lang="fr-FR"/>
        </a:p>
      </dgm:t>
    </dgm:pt>
    <dgm:pt modelId="{9EC25CF3-AF16-454F-B8BE-57D0406BAE28}" type="pres">
      <dgm:prSet presAssocID="{E94B4309-BFFE-425E-AE7C-F9F0377D144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AD4060-3463-45E2-8D82-E039988B85E7}" type="pres">
      <dgm:prSet presAssocID="{E94B4309-BFFE-425E-AE7C-F9F0377D144B}" presName="dummy" presStyleCnt="0"/>
      <dgm:spPr/>
    </dgm:pt>
    <dgm:pt modelId="{FD3E2007-355A-412E-B4D1-4F940E64B0A4}" type="pres">
      <dgm:prSet presAssocID="{0DF95C11-7958-4397-82A1-02BBE8DF38A3}" presName="sibTrans" presStyleLbl="sibTrans2D1" presStyleIdx="3" presStyleCnt="6"/>
      <dgm:spPr/>
      <dgm:t>
        <a:bodyPr/>
        <a:lstStyle/>
        <a:p>
          <a:endParaRPr lang="fr-FR"/>
        </a:p>
      </dgm:t>
    </dgm:pt>
    <dgm:pt modelId="{28D68A83-58B4-468E-808A-59FF177704F3}" type="pres">
      <dgm:prSet presAssocID="{42BECA23-441E-4F8F-AE68-3692BF561AD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08FAD-F0A7-4E78-8284-5EEF3A97636F}" type="pres">
      <dgm:prSet presAssocID="{42BECA23-441E-4F8F-AE68-3692BF561AD1}" presName="dummy" presStyleCnt="0"/>
      <dgm:spPr/>
    </dgm:pt>
    <dgm:pt modelId="{F2334AAD-4218-4DD2-8642-B25BB9074FE2}" type="pres">
      <dgm:prSet presAssocID="{EDE3DFD8-7D08-45B5-95AA-53694E9FAFD4}" presName="sibTrans" presStyleLbl="sibTrans2D1" presStyleIdx="4" presStyleCnt="6"/>
      <dgm:spPr/>
      <dgm:t>
        <a:bodyPr/>
        <a:lstStyle/>
        <a:p>
          <a:endParaRPr lang="fr-FR"/>
        </a:p>
      </dgm:t>
    </dgm:pt>
    <dgm:pt modelId="{572B0EA9-2240-45B1-B8DA-CD9E05F6A2F0}" type="pres">
      <dgm:prSet presAssocID="{FDD2C83A-D449-4B3D-9F17-2681B2AF08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E070F6-AA58-4297-9846-D08A6CB846D1}" type="pres">
      <dgm:prSet presAssocID="{FDD2C83A-D449-4B3D-9F17-2681B2AF087D}" presName="dummy" presStyleCnt="0"/>
      <dgm:spPr/>
    </dgm:pt>
    <dgm:pt modelId="{AE1A035D-0397-4749-BE88-A7AB833D1695}" type="pres">
      <dgm:prSet presAssocID="{787B8188-92F1-438B-846A-48BD5751D27D}" presName="sibTrans" presStyleLbl="sibTrans2D1" presStyleIdx="5" presStyleCnt="6"/>
      <dgm:spPr/>
      <dgm:t>
        <a:bodyPr/>
        <a:lstStyle/>
        <a:p>
          <a:endParaRPr lang="fr-FR"/>
        </a:p>
      </dgm:t>
    </dgm:pt>
  </dgm:ptLst>
  <dgm:cxnLst>
    <dgm:cxn modelId="{F2B50AF5-0A1C-44E5-9E75-31D423C6F582}" type="presOf" srcId="{367662B8-1C3F-415C-AC90-77099EFDAADE}" destId="{D64DC72B-14C7-4B54-B2B4-A9C80685FA51}" srcOrd="0" destOrd="0" presId="urn:microsoft.com/office/officeart/2005/8/layout/radial6"/>
    <dgm:cxn modelId="{0B50390E-F32A-4B28-931E-FE862243E5A1}" srcId="{FF495B29-5E2A-4022-9B89-5246C8520529}" destId="{1D20D323-6F4C-4A44-92E8-672DE185D24E}" srcOrd="0" destOrd="0" parTransId="{6EE1F3E7-07BC-44B1-B718-A210D6B42D9C}" sibTransId="{1E24810C-55B0-4E50-B389-CD64E89F040E}"/>
    <dgm:cxn modelId="{D26F7C1B-01C3-452E-86AD-A3F8BF2C3871}" type="presOf" srcId="{FF495B29-5E2A-4022-9B89-5246C8520529}" destId="{38D17823-0FA8-4606-9FC7-11A276C5684E}" srcOrd="0" destOrd="0" presId="urn:microsoft.com/office/officeart/2005/8/layout/radial6"/>
    <dgm:cxn modelId="{B7676CA1-F8D1-421C-BB13-F45EAD2036E5}" type="presOf" srcId="{35CD9694-EB25-44AA-AEC7-489F2CAFBF7B}" destId="{1F834212-3906-4D0E-AB7D-797858D4B8C3}" srcOrd="0" destOrd="0" presId="urn:microsoft.com/office/officeart/2005/8/layout/radial6"/>
    <dgm:cxn modelId="{DC6C8ECE-2391-4113-BC5B-C5031CF6DD4A}" type="presOf" srcId="{F22BD4C2-9171-4968-B39D-AEB07CD3ED78}" destId="{1381DAC3-9A5A-4596-B4BE-C96A9ED8D7B6}" srcOrd="0" destOrd="0" presId="urn:microsoft.com/office/officeart/2005/8/layout/radial6"/>
    <dgm:cxn modelId="{2288E6CD-469D-42F4-B22D-80E9B03677C5}" type="presOf" srcId="{787B8188-92F1-438B-846A-48BD5751D27D}" destId="{AE1A035D-0397-4749-BE88-A7AB833D1695}" srcOrd="0" destOrd="0" presId="urn:microsoft.com/office/officeart/2005/8/layout/radial6"/>
    <dgm:cxn modelId="{6A2DC32D-0828-40A6-878A-117546E25019}" type="presOf" srcId="{E94B4309-BFFE-425E-AE7C-F9F0377D144B}" destId="{9EC25CF3-AF16-454F-B8BE-57D0406BAE28}" srcOrd="0" destOrd="0" presId="urn:microsoft.com/office/officeart/2005/8/layout/radial6"/>
    <dgm:cxn modelId="{AF0DC9B4-B476-4C22-8193-3BA7EDF1638E}" srcId="{1D20D323-6F4C-4A44-92E8-672DE185D24E}" destId="{367662B8-1C3F-415C-AC90-77099EFDAADE}" srcOrd="2" destOrd="0" parTransId="{5BD59E28-C6F2-4386-AF6B-3BDCDBD1B769}" sibTransId="{35CD9694-EB25-44AA-AEC7-489F2CAFBF7B}"/>
    <dgm:cxn modelId="{BB6B6E97-63B2-4212-A048-387DB348A693}" srcId="{1D20D323-6F4C-4A44-92E8-672DE185D24E}" destId="{42BECA23-441E-4F8F-AE68-3692BF561AD1}" srcOrd="4" destOrd="0" parTransId="{A1FA6559-0302-4C44-849C-17D1C8D8FAEA}" sibTransId="{EDE3DFD8-7D08-45B5-95AA-53694E9FAFD4}"/>
    <dgm:cxn modelId="{BEC4DF2E-3F7B-4577-875E-9C7A7163E304}" type="presOf" srcId="{EDE3DFD8-7D08-45B5-95AA-53694E9FAFD4}" destId="{F2334AAD-4218-4DD2-8642-B25BB9074FE2}" srcOrd="0" destOrd="0" presId="urn:microsoft.com/office/officeart/2005/8/layout/radial6"/>
    <dgm:cxn modelId="{17C98F7A-031E-4783-A4FA-08641DEAEB96}" type="presOf" srcId="{B302D104-77D3-4929-8BA1-6FF865668526}" destId="{F06D5E9A-FA53-459D-9121-6FEAA97F2C00}" srcOrd="0" destOrd="0" presId="urn:microsoft.com/office/officeart/2005/8/layout/radial6"/>
    <dgm:cxn modelId="{D189208C-A08C-40B0-962E-21A9DABC81F9}" type="presOf" srcId="{1D20D323-6F4C-4A44-92E8-672DE185D24E}" destId="{D5E75F51-4707-4C32-8DFF-00C4A54F6A40}" srcOrd="0" destOrd="0" presId="urn:microsoft.com/office/officeart/2005/8/layout/radial6"/>
    <dgm:cxn modelId="{DFDF983E-8A9E-48F4-8C56-CD542DBA80DA}" srcId="{1D20D323-6F4C-4A44-92E8-672DE185D24E}" destId="{F22BD4C2-9171-4968-B39D-AEB07CD3ED78}" srcOrd="0" destOrd="0" parTransId="{CCD37EE1-1A3F-4EF7-B71C-47CB3F1A5931}" sibTransId="{886A6A4A-7FA8-4388-9A6B-A54FB9977354}"/>
    <dgm:cxn modelId="{759D2AA4-492E-4251-8334-576C100079C7}" type="presOf" srcId="{42BECA23-441E-4F8F-AE68-3692BF561AD1}" destId="{28D68A83-58B4-468E-808A-59FF177704F3}" srcOrd="0" destOrd="0" presId="urn:microsoft.com/office/officeart/2005/8/layout/radial6"/>
    <dgm:cxn modelId="{34F61975-A740-47A8-A490-5DCF0CBA4B8D}" type="presOf" srcId="{FDD2C83A-D449-4B3D-9F17-2681B2AF087D}" destId="{572B0EA9-2240-45B1-B8DA-CD9E05F6A2F0}" srcOrd="0" destOrd="0" presId="urn:microsoft.com/office/officeart/2005/8/layout/radial6"/>
    <dgm:cxn modelId="{75685422-433B-48CF-8AB8-7B4EC3CF0188}" type="presOf" srcId="{886A6A4A-7FA8-4388-9A6B-A54FB9977354}" destId="{3531DBF2-CFDB-4109-8346-C5A41ADB50E3}" srcOrd="0" destOrd="0" presId="urn:microsoft.com/office/officeart/2005/8/layout/radial6"/>
    <dgm:cxn modelId="{7545CE20-3ACB-4156-BD54-474D1D7F57CF}" srcId="{1D20D323-6F4C-4A44-92E8-672DE185D24E}" destId="{FDD2C83A-D449-4B3D-9F17-2681B2AF087D}" srcOrd="5" destOrd="0" parTransId="{E6E58AC7-345C-48FE-8BB9-A14F66D23732}" sibTransId="{787B8188-92F1-438B-846A-48BD5751D27D}"/>
    <dgm:cxn modelId="{5C4AD4D4-C90D-4F79-8AB0-A1D9DC7E5532}" type="presOf" srcId="{0DF95C11-7958-4397-82A1-02BBE8DF38A3}" destId="{FD3E2007-355A-412E-B4D1-4F940E64B0A4}" srcOrd="0" destOrd="0" presId="urn:microsoft.com/office/officeart/2005/8/layout/radial6"/>
    <dgm:cxn modelId="{2C77ADAC-7F14-4EC1-BB8B-1FD27C6D81EA}" srcId="{1D20D323-6F4C-4A44-92E8-672DE185D24E}" destId="{E94B4309-BFFE-425E-AE7C-F9F0377D144B}" srcOrd="3" destOrd="0" parTransId="{D775E128-45D5-4526-A3CA-B326D232EBCC}" sibTransId="{0DF95C11-7958-4397-82A1-02BBE8DF38A3}"/>
    <dgm:cxn modelId="{06DE2024-37BF-4305-B9C3-D93DC0BC3AD0}" type="presOf" srcId="{C119D024-D50A-4D56-B908-8ECB91713202}" destId="{91054258-BD53-4411-B8A3-FDFFAABABF49}" srcOrd="0" destOrd="0" presId="urn:microsoft.com/office/officeart/2005/8/layout/radial6"/>
    <dgm:cxn modelId="{CB125FE8-2E7C-490D-BBC6-18A309C8828E}" srcId="{1D20D323-6F4C-4A44-92E8-672DE185D24E}" destId="{B302D104-77D3-4929-8BA1-6FF865668526}" srcOrd="1" destOrd="0" parTransId="{B3033264-A762-4B72-B504-60F213E72720}" sibTransId="{C119D024-D50A-4D56-B908-8ECB91713202}"/>
    <dgm:cxn modelId="{FF1E9CAE-CBA7-49C2-BD63-AC7FCCCC80CA}" type="presParOf" srcId="{38D17823-0FA8-4606-9FC7-11A276C5684E}" destId="{D5E75F51-4707-4C32-8DFF-00C4A54F6A40}" srcOrd="0" destOrd="0" presId="urn:microsoft.com/office/officeart/2005/8/layout/radial6"/>
    <dgm:cxn modelId="{E579DE1E-17C6-449E-AC01-7F9A4A86EFC9}" type="presParOf" srcId="{38D17823-0FA8-4606-9FC7-11A276C5684E}" destId="{1381DAC3-9A5A-4596-B4BE-C96A9ED8D7B6}" srcOrd="1" destOrd="0" presId="urn:microsoft.com/office/officeart/2005/8/layout/radial6"/>
    <dgm:cxn modelId="{9C9F53B0-2A37-45F7-A9D8-899AE506F069}" type="presParOf" srcId="{38D17823-0FA8-4606-9FC7-11A276C5684E}" destId="{0818D0C9-6D73-44AD-85F8-19C9F1F79FF6}" srcOrd="2" destOrd="0" presId="urn:microsoft.com/office/officeart/2005/8/layout/radial6"/>
    <dgm:cxn modelId="{DB467ABF-ADC3-4BC0-BF14-D96BE156317C}" type="presParOf" srcId="{38D17823-0FA8-4606-9FC7-11A276C5684E}" destId="{3531DBF2-CFDB-4109-8346-C5A41ADB50E3}" srcOrd="3" destOrd="0" presId="urn:microsoft.com/office/officeart/2005/8/layout/radial6"/>
    <dgm:cxn modelId="{704F8C3B-2965-4C46-823C-27C69038E7F6}" type="presParOf" srcId="{38D17823-0FA8-4606-9FC7-11A276C5684E}" destId="{F06D5E9A-FA53-459D-9121-6FEAA97F2C00}" srcOrd="4" destOrd="0" presId="urn:microsoft.com/office/officeart/2005/8/layout/radial6"/>
    <dgm:cxn modelId="{5DEB2BF7-C42E-4DBB-95C2-4CD95A2DA7CD}" type="presParOf" srcId="{38D17823-0FA8-4606-9FC7-11A276C5684E}" destId="{D78173E2-E0EF-414A-825B-3AE13EF71C49}" srcOrd="5" destOrd="0" presId="urn:microsoft.com/office/officeart/2005/8/layout/radial6"/>
    <dgm:cxn modelId="{6D68D458-DEC4-47CF-89D3-D799AEAE8B32}" type="presParOf" srcId="{38D17823-0FA8-4606-9FC7-11A276C5684E}" destId="{91054258-BD53-4411-B8A3-FDFFAABABF49}" srcOrd="6" destOrd="0" presId="urn:microsoft.com/office/officeart/2005/8/layout/radial6"/>
    <dgm:cxn modelId="{F6995876-A5F6-4FD4-B339-B71F7C37FDE1}" type="presParOf" srcId="{38D17823-0FA8-4606-9FC7-11A276C5684E}" destId="{D64DC72B-14C7-4B54-B2B4-A9C80685FA51}" srcOrd="7" destOrd="0" presId="urn:microsoft.com/office/officeart/2005/8/layout/radial6"/>
    <dgm:cxn modelId="{59FA69F4-B9DA-4F6D-A929-5F8EE3715960}" type="presParOf" srcId="{38D17823-0FA8-4606-9FC7-11A276C5684E}" destId="{1EC92181-D3A3-4B0E-A954-56A4CF05F068}" srcOrd="8" destOrd="0" presId="urn:microsoft.com/office/officeart/2005/8/layout/radial6"/>
    <dgm:cxn modelId="{A1DB8DEC-DF86-4942-A6B8-42576ECCA88E}" type="presParOf" srcId="{38D17823-0FA8-4606-9FC7-11A276C5684E}" destId="{1F834212-3906-4D0E-AB7D-797858D4B8C3}" srcOrd="9" destOrd="0" presId="urn:microsoft.com/office/officeart/2005/8/layout/radial6"/>
    <dgm:cxn modelId="{0F919F34-0332-40B5-8D05-3950558534B8}" type="presParOf" srcId="{38D17823-0FA8-4606-9FC7-11A276C5684E}" destId="{9EC25CF3-AF16-454F-B8BE-57D0406BAE28}" srcOrd="10" destOrd="0" presId="urn:microsoft.com/office/officeart/2005/8/layout/radial6"/>
    <dgm:cxn modelId="{F631186C-1B5A-47F9-8573-56EB93644A9D}" type="presParOf" srcId="{38D17823-0FA8-4606-9FC7-11A276C5684E}" destId="{67AD4060-3463-45E2-8D82-E039988B85E7}" srcOrd="11" destOrd="0" presId="urn:microsoft.com/office/officeart/2005/8/layout/radial6"/>
    <dgm:cxn modelId="{D36F1C58-010F-4282-8BF5-8E9FB6499943}" type="presParOf" srcId="{38D17823-0FA8-4606-9FC7-11A276C5684E}" destId="{FD3E2007-355A-412E-B4D1-4F940E64B0A4}" srcOrd="12" destOrd="0" presId="urn:microsoft.com/office/officeart/2005/8/layout/radial6"/>
    <dgm:cxn modelId="{4FC2F5C6-3C15-4616-A299-4E9BCF9AC4C9}" type="presParOf" srcId="{38D17823-0FA8-4606-9FC7-11A276C5684E}" destId="{28D68A83-58B4-468E-808A-59FF177704F3}" srcOrd="13" destOrd="0" presId="urn:microsoft.com/office/officeart/2005/8/layout/radial6"/>
    <dgm:cxn modelId="{4F0FC7D9-1F6F-4160-BC92-54C6EDA41D27}" type="presParOf" srcId="{38D17823-0FA8-4606-9FC7-11A276C5684E}" destId="{0C008FAD-F0A7-4E78-8284-5EEF3A97636F}" srcOrd="14" destOrd="0" presId="urn:microsoft.com/office/officeart/2005/8/layout/radial6"/>
    <dgm:cxn modelId="{C50C3027-DE6C-492D-A882-D1D393D1FAD1}" type="presParOf" srcId="{38D17823-0FA8-4606-9FC7-11A276C5684E}" destId="{F2334AAD-4218-4DD2-8642-B25BB9074FE2}" srcOrd="15" destOrd="0" presId="urn:microsoft.com/office/officeart/2005/8/layout/radial6"/>
    <dgm:cxn modelId="{45F2165C-CA59-4BD5-82F4-244E0E129898}" type="presParOf" srcId="{38D17823-0FA8-4606-9FC7-11A276C5684E}" destId="{572B0EA9-2240-45B1-B8DA-CD9E05F6A2F0}" srcOrd="16" destOrd="0" presId="urn:microsoft.com/office/officeart/2005/8/layout/radial6"/>
    <dgm:cxn modelId="{9A5167D2-EC89-4678-BEF4-0FC2A1B27656}" type="presParOf" srcId="{38D17823-0FA8-4606-9FC7-11A276C5684E}" destId="{EEE070F6-AA58-4297-9846-D08A6CB846D1}" srcOrd="17" destOrd="0" presId="urn:microsoft.com/office/officeart/2005/8/layout/radial6"/>
    <dgm:cxn modelId="{6265B47F-F86A-4F1C-A105-7B9C88138349}" type="presParOf" srcId="{38D17823-0FA8-4606-9FC7-11A276C5684E}" destId="{AE1A035D-0397-4749-BE88-A7AB833D169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94BA7-C013-4EB9-AE59-A33F82F93957}">
      <dsp:nvSpPr>
        <dsp:cNvPr id="0" name=""/>
        <dsp:cNvSpPr/>
      </dsp:nvSpPr>
      <dsp:spPr>
        <a:xfrm>
          <a:off x="3012438" y="324773"/>
          <a:ext cx="1322891" cy="842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+mn-lt"/>
              <a:ea typeface="Montserrat"/>
              <a:cs typeface="Montserrat"/>
              <a:sym typeface="Montserrat"/>
            </a:rPr>
            <a:t>Hyperparameters</a:t>
          </a:r>
          <a:endParaRPr lang="en-US" sz="1400" kern="1200" dirty="0" smtClean="0">
            <a:latin typeface="+mn-lt"/>
            <a:ea typeface="Montserrat"/>
            <a:cs typeface="Montserrat"/>
            <a:sym typeface="Montserrat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n-lt"/>
              <a:ea typeface="Montserrat"/>
              <a:cs typeface="Montserrat"/>
              <a:sym typeface="Montserrat"/>
            </a:rPr>
            <a:t>Tuning</a:t>
          </a:r>
          <a:endParaRPr lang="fr-FR" sz="1400" kern="1200" dirty="0">
            <a:latin typeface="+mn-lt"/>
          </a:endParaRPr>
        </a:p>
      </dsp:txBody>
      <dsp:txXfrm>
        <a:off x="3012438" y="324773"/>
        <a:ext cx="1322891" cy="842033"/>
      </dsp:txXfrm>
    </dsp:sp>
    <dsp:sp modelId="{4653D13C-8897-4ED8-9086-16AA136603C7}">
      <dsp:nvSpPr>
        <dsp:cNvPr id="0" name=""/>
        <dsp:cNvSpPr/>
      </dsp:nvSpPr>
      <dsp:spPr>
        <a:xfrm>
          <a:off x="683813" y="1262"/>
          <a:ext cx="3734598" cy="3734598"/>
        </a:xfrm>
        <a:prstGeom prst="circularArrow">
          <a:avLst>
            <a:gd name="adj1" fmla="val 6907"/>
            <a:gd name="adj2" fmla="val 465776"/>
            <a:gd name="adj3" fmla="val 1044962"/>
            <a:gd name="adj4" fmla="val 20026276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26101-36ED-4562-878B-6744DF58C901}">
      <dsp:nvSpPr>
        <dsp:cNvPr id="0" name=""/>
        <dsp:cNvSpPr/>
      </dsp:nvSpPr>
      <dsp:spPr>
        <a:xfrm>
          <a:off x="3138258" y="2544103"/>
          <a:ext cx="1071250" cy="894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+mn-lt"/>
              <a:ea typeface="Montserrat"/>
              <a:cs typeface="Montserrat"/>
              <a:sym typeface="Montserrat"/>
            </a:rPr>
            <a:t>Performance </a:t>
          </a:r>
          <a:r>
            <a:rPr lang="fr-FR" sz="1400" kern="1200" dirty="0" err="1" smtClean="0">
              <a:latin typeface="+mn-lt"/>
              <a:ea typeface="Montserrat"/>
              <a:cs typeface="Montserrat"/>
              <a:sym typeface="Montserrat"/>
            </a:rPr>
            <a:t>evaluation</a:t>
          </a:r>
          <a:r>
            <a:rPr lang="fr-FR" sz="1400" kern="1200" dirty="0" smtClean="0">
              <a:latin typeface="+mn-lt"/>
              <a:ea typeface="Montserrat"/>
              <a:cs typeface="Montserrat"/>
              <a:sym typeface="Montserrat"/>
            </a:rPr>
            <a:t> </a:t>
          </a:r>
          <a:r>
            <a:rPr lang="fr-FR" sz="1400" kern="1200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(</a:t>
          </a:r>
          <a:r>
            <a:rPr lang="fr-FR" sz="1400" kern="1200" dirty="0" err="1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metrics</a:t>
          </a:r>
          <a:r>
            <a:rPr lang="fr-FR" sz="1400" kern="1200" dirty="0" smtClean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rPr>
            <a:t>)</a:t>
          </a:r>
          <a:endParaRPr lang="fr-FR" sz="1400" kern="1200" dirty="0">
            <a:latin typeface="+mn-lt"/>
          </a:endParaRPr>
        </a:p>
      </dsp:txBody>
      <dsp:txXfrm>
        <a:off x="3138258" y="2544103"/>
        <a:ext cx="1071250" cy="894459"/>
      </dsp:txXfrm>
    </dsp:sp>
    <dsp:sp modelId="{D7678FE0-124A-41B7-8ECF-D9481A6F3EF1}">
      <dsp:nvSpPr>
        <dsp:cNvPr id="0" name=""/>
        <dsp:cNvSpPr/>
      </dsp:nvSpPr>
      <dsp:spPr>
        <a:xfrm>
          <a:off x="718270" y="-11988"/>
          <a:ext cx="3734598" cy="3734598"/>
        </a:xfrm>
        <a:prstGeom prst="circularArrow">
          <a:avLst>
            <a:gd name="adj1" fmla="val 6907"/>
            <a:gd name="adj2" fmla="val 465776"/>
            <a:gd name="adj3" fmla="val 6715981"/>
            <a:gd name="adj4" fmla="val 4177820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A60B1-8064-42B9-AC3F-E5FEAE46A619}">
      <dsp:nvSpPr>
        <dsp:cNvPr id="0" name=""/>
        <dsp:cNvSpPr/>
      </dsp:nvSpPr>
      <dsp:spPr>
        <a:xfrm>
          <a:off x="700214" y="2519470"/>
          <a:ext cx="1322891" cy="715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n-lt"/>
              <a:ea typeface="Montserrat"/>
              <a:cs typeface="Montserrat"/>
              <a:sym typeface="Montserrat"/>
            </a:rPr>
            <a:t>Misclassification analysis</a:t>
          </a:r>
          <a:endParaRPr lang="fr-FR" sz="1400" kern="1200" dirty="0">
            <a:latin typeface="+mn-lt"/>
          </a:endParaRPr>
        </a:p>
      </dsp:txBody>
      <dsp:txXfrm>
        <a:off x="700214" y="2519470"/>
        <a:ext cx="1322891" cy="715141"/>
      </dsp:txXfrm>
    </dsp:sp>
    <dsp:sp modelId="{715684F3-6CA1-4B84-8887-DDD857D18AD5}">
      <dsp:nvSpPr>
        <dsp:cNvPr id="0" name=""/>
        <dsp:cNvSpPr/>
      </dsp:nvSpPr>
      <dsp:spPr>
        <a:xfrm>
          <a:off x="700068" y="-31019"/>
          <a:ext cx="3734598" cy="3734598"/>
        </a:xfrm>
        <a:prstGeom prst="circularArrow">
          <a:avLst>
            <a:gd name="adj1" fmla="val 6907"/>
            <a:gd name="adj2" fmla="val 465776"/>
            <a:gd name="adj3" fmla="val 11898751"/>
            <a:gd name="adj4" fmla="val 9270940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288DF-59C1-4D74-809F-DE818180112A}">
      <dsp:nvSpPr>
        <dsp:cNvPr id="0" name=""/>
        <dsp:cNvSpPr/>
      </dsp:nvSpPr>
      <dsp:spPr>
        <a:xfrm>
          <a:off x="766895" y="353242"/>
          <a:ext cx="1322891" cy="78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+mn-lt"/>
            </a:rPr>
            <a:t>Classifier &amp;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err="1" smtClean="0">
              <a:latin typeface="+mn-lt"/>
            </a:rPr>
            <a:t>features</a:t>
          </a:r>
          <a:r>
            <a:rPr lang="fr-FR" sz="1400" kern="1200" dirty="0" smtClean="0">
              <a:latin typeface="+mn-lt"/>
            </a:rPr>
            <a:t> </a:t>
          </a:r>
          <a:r>
            <a:rPr lang="fr-FR" sz="1400" kern="1200" dirty="0" err="1" smtClean="0">
              <a:latin typeface="+mn-lt"/>
            </a:rPr>
            <a:t>choice</a:t>
          </a:r>
          <a:endParaRPr lang="fr-FR" sz="1400" kern="1200" dirty="0">
            <a:latin typeface="+mn-lt"/>
          </a:endParaRPr>
        </a:p>
      </dsp:txBody>
      <dsp:txXfrm>
        <a:off x="766895" y="353242"/>
        <a:ext cx="1322891" cy="785096"/>
      </dsp:txXfrm>
    </dsp:sp>
    <dsp:sp modelId="{5F428EC1-592A-4462-8DF1-E253C1C567C6}">
      <dsp:nvSpPr>
        <dsp:cNvPr id="0" name=""/>
        <dsp:cNvSpPr/>
      </dsp:nvSpPr>
      <dsp:spPr>
        <a:xfrm>
          <a:off x="683813" y="1262"/>
          <a:ext cx="3734598" cy="3734598"/>
        </a:xfrm>
        <a:prstGeom prst="circularArrow">
          <a:avLst>
            <a:gd name="adj1" fmla="val 6907"/>
            <a:gd name="adj2" fmla="val 465776"/>
            <a:gd name="adj3" fmla="val 16747630"/>
            <a:gd name="adj4" fmla="val 15157014"/>
            <a:gd name="adj5" fmla="val 8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A82F-B970-4F9D-AA2B-0D057064909D}">
      <dsp:nvSpPr>
        <dsp:cNvPr id="0" name=""/>
        <dsp:cNvSpPr/>
      </dsp:nvSpPr>
      <dsp:spPr>
        <a:xfrm>
          <a:off x="0" y="10350"/>
          <a:ext cx="4002024" cy="400202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77E69-6BD0-4341-8932-D7D3D20422E9}">
      <dsp:nvSpPr>
        <dsp:cNvPr id="0" name=""/>
        <dsp:cNvSpPr/>
      </dsp:nvSpPr>
      <dsp:spPr>
        <a:xfrm>
          <a:off x="38019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FINANCE</a:t>
          </a:r>
          <a:endParaRPr lang="fr-FR" sz="18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Asset</a:t>
          </a:r>
          <a:r>
            <a:rPr lang="fr-FR" sz="1200" kern="1200" dirty="0" smtClean="0"/>
            <a:t> </a:t>
          </a:r>
          <a:r>
            <a:rPr lang="fr-FR" sz="1200" kern="1200" dirty="0" err="1" smtClean="0"/>
            <a:t>pricing</a:t>
          </a:r>
          <a:r>
            <a:rPr lang="fr-FR" sz="1200" kern="1200" dirty="0" smtClean="0"/>
            <a:t>, trading </a:t>
          </a:r>
          <a:r>
            <a:rPr lang="fr-FR" sz="1200" kern="1200" dirty="0" err="1" smtClean="0"/>
            <a:t>strategies</a:t>
          </a:r>
          <a:r>
            <a:rPr lang="fr-FR" sz="1200" kern="1200" dirty="0" smtClean="0"/>
            <a:t>, …</a:t>
          </a:r>
          <a:endParaRPr lang="fr-FR" sz="1200" kern="1200" dirty="0"/>
        </a:p>
      </dsp:txBody>
      <dsp:txXfrm>
        <a:off x="456383" y="466733"/>
        <a:ext cx="1408407" cy="1408407"/>
      </dsp:txXfrm>
    </dsp:sp>
    <dsp:sp modelId="{3E801198-A3A3-45EA-8CFC-4A7EAAC7128D}">
      <dsp:nvSpPr>
        <dsp:cNvPr id="0" name=""/>
        <dsp:cNvSpPr/>
      </dsp:nvSpPr>
      <dsp:spPr>
        <a:xfrm>
          <a:off x="206104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HEALTHCARE</a:t>
          </a:r>
          <a:endParaRPr lang="fr-FR" sz="17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Epidemiology</a:t>
          </a:r>
          <a:r>
            <a:rPr lang="fr-FR" sz="1200" kern="1200" dirty="0" smtClean="0"/>
            <a:t>, diagnostic help, …</a:t>
          </a:r>
          <a:endParaRPr lang="fr-FR" sz="1200" kern="1200" dirty="0"/>
        </a:p>
      </dsp:txBody>
      <dsp:txXfrm>
        <a:off x="2137233" y="466733"/>
        <a:ext cx="1408407" cy="1408407"/>
      </dsp:txXfrm>
    </dsp:sp>
    <dsp:sp modelId="{1BD59544-613F-4C46-9881-C64885186251}">
      <dsp:nvSpPr>
        <dsp:cNvPr id="0" name=""/>
        <dsp:cNvSpPr/>
      </dsp:nvSpPr>
      <dsp:spPr>
        <a:xfrm>
          <a:off x="38019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GOVERNEMENT</a:t>
          </a:r>
          <a:endParaRPr lang="fr-FR" sz="15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Security, Public Policy, </a:t>
          </a:r>
          <a:r>
            <a:rPr lang="fr-FR" sz="1200" kern="1200" dirty="0" err="1" smtClean="0"/>
            <a:t>Climate</a:t>
          </a:r>
          <a:r>
            <a:rPr lang="fr-FR" sz="1200" kern="1200" dirty="0" smtClean="0"/>
            <a:t> Change</a:t>
          </a:r>
          <a:endParaRPr lang="fr-FR" sz="1200" kern="1200" dirty="0"/>
        </a:p>
      </dsp:txBody>
      <dsp:txXfrm>
        <a:off x="456383" y="2147583"/>
        <a:ext cx="1408407" cy="1408407"/>
      </dsp:txXfrm>
    </dsp:sp>
    <dsp:sp modelId="{103B9F2B-6EDD-432B-8BF7-8DE33058A6AC}">
      <dsp:nvSpPr>
        <dsp:cNvPr id="0" name=""/>
        <dsp:cNvSpPr/>
      </dsp:nvSpPr>
      <dsp:spPr>
        <a:xfrm>
          <a:off x="206104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MANUFACTORING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Predictive</a:t>
          </a:r>
          <a:r>
            <a:rPr lang="fr-FR" sz="1300" kern="1200" dirty="0" smtClean="0"/>
            <a:t> Maintenance, </a:t>
          </a:r>
          <a:r>
            <a:rPr lang="fr-FR" sz="1300" kern="1200" dirty="0" err="1" smtClean="0"/>
            <a:t>quality</a:t>
          </a:r>
          <a:r>
            <a:rPr lang="fr-FR" sz="1300" kern="1200" dirty="0" smtClean="0"/>
            <a:t> control, …</a:t>
          </a:r>
        </a:p>
      </dsp:txBody>
      <dsp:txXfrm>
        <a:off x="2137233" y="2147583"/>
        <a:ext cx="1408407" cy="14084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A82F-B970-4F9D-AA2B-0D057064909D}">
      <dsp:nvSpPr>
        <dsp:cNvPr id="0" name=""/>
        <dsp:cNvSpPr/>
      </dsp:nvSpPr>
      <dsp:spPr>
        <a:xfrm>
          <a:off x="0" y="10350"/>
          <a:ext cx="4002024" cy="400202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77E69-6BD0-4341-8932-D7D3D20422E9}">
      <dsp:nvSpPr>
        <dsp:cNvPr id="0" name=""/>
        <dsp:cNvSpPr/>
      </dsp:nvSpPr>
      <dsp:spPr>
        <a:xfrm>
          <a:off x="38019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WEB INDUSTRY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Clickthrough</a:t>
          </a:r>
          <a:r>
            <a:rPr lang="fr-FR" sz="1200" kern="1200" dirty="0" smtClean="0"/>
            <a:t> </a:t>
          </a:r>
          <a:r>
            <a:rPr lang="fr-FR" sz="1200" kern="1200" dirty="0" err="1" smtClean="0"/>
            <a:t>Ads</a:t>
          </a:r>
          <a:r>
            <a:rPr lang="fr-FR" sz="1200" kern="1200" dirty="0" smtClean="0"/>
            <a:t>, Marketing, …</a:t>
          </a:r>
          <a:endParaRPr lang="fr-FR" sz="1200" kern="1200" dirty="0"/>
        </a:p>
      </dsp:txBody>
      <dsp:txXfrm>
        <a:off x="456383" y="466733"/>
        <a:ext cx="1408407" cy="1408407"/>
      </dsp:txXfrm>
    </dsp:sp>
    <dsp:sp modelId="{3E801198-A3A3-45EA-8CFC-4A7EAAC7128D}">
      <dsp:nvSpPr>
        <dsp:cNvPr id="0" name=""/>
        <dsp:cNvSpPr/>
      </dsp:nvSpPr>
      <dsp:spPr>
        <a:xfrm>
          <a:off x="2061042" y="39054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TRANSPORTATION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kern="1200" dirty="0" err="1" smtClean="0"/>
            <a:t>Airline</a:t>
          </a:r>
          <a:r>
            <a:rPr lang="fr-FR" sz="1200" b="0" kern="1200" dirty="0" smtClean="0"/>
            <a:t> promotions, </a:t>
          </a:r>
          <a:r>
            <a:rPr lang="fr-FR" sz="1200" b="0" kern="1200" dirty="0" err="1" smtClean="0"/>
            <a:t>passengers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optimization</a:t>
          </a:r>
          <a:endParaRPr lang="fr-FR" sz="1700" b="0" kern="1200" dirty="0" smtClean="0"/>
        </a:p>
      </dsp:txBody>
      <dsp:txXfrm>
        <a:off x="2137233" y="466733"/>
        <a:ext cx="1408407" cy="1408407"/>
      </dsp:txXfrm>
    </dsp:sp>
    <dsp:sp modelId="{1BD59544-613F-4C46-9881-C64885186251}">
      <dsp:nvSpPr>
        <dsp:cNvPr id="0" name=""/>
        <dsp:cNvSpPr/>
      </dsp:nvSpPr>
      <dsp:spPr>
        <a:xfrm>
          <a:off x="38019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RETAIL</a:t>
          </a:r>
          <a:endParaRPr lang="fr-FR" sz="15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Pricing, Discounts, </a:t>
          </a:r>
          <a:r>
            <a:rPr lang="fr-FR" sz="1200" kern="1200" dirty="0" err="1" smtClean="0"/>
            <a:t>Market</a:t>
          </a:r>
          <a:r>
            <a:rPr lang="fr-FR" sz="1200" kern="1200" dirty="0" smtClean="0"/>
            <a:t> basket </a:t>
          </a:r>
          <a:r>
            <a:rPr lang="fr-FR" sz="1200" kern="1200" dirty="0" err="1" smtClean="0"/>
            <a:t>analysis</a:t>
          </a:r>
          <a:endParaRPr lang="fr-FR" sz="1200" kern="1200" dirty="0"/>
        </a:p>
      </dsp:txBody>
      <dsp:txXfrm>
        <a:off x="456383" y="2147583"/>
        <a:ext cx="1408407" cy="1408407"/>
      </dsp:txXfrm>
    </dsp:sp>
    <dsp:sp modelId="{103B9F2B-6EDD-432B-8BF7-8DE33058A6AC}">
      <dsp:nvSpPr>
        <dsp:cNvPr id="0" name=""/>
        <dsp:cNvSpPr/>
      </dsp:nvSpPr>
      <dsp:spPr>
        <a:xfrm>
          <a:off x="2061042" y="2071392"/>
          <a:ext cx="1560789" cy="1560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ENERGY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0" kern="1200" dirty="0" err="1" smtClean="0"/>
            <a:t>Electricity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consumption</a:t>
          </a:r>
          <a:r>
            <a:rPr lang="fr-FR" sz="1200" b="0" kern="1200" dirty="0" smtClean="0"/>
            <a:t> </a:t>
          </a:r>
          <a:r>
            <a:rPr lang="fr-FR" sz="1200" b="0" kern="1200" dirty="0" err="1" smtClean="0"/>
            <a:t>prediction</a:t>
          </a:r>
          <a:r>
            <a:rPr lang="fr-FR" sz="1200" b="0" kern="1200" dirty="0" smtClean="0"/>
            <a:t>, …</a:t>
          </a:r>
        </a:p>
      </dsp:txBody>
      <dsp:txXfrm>
        <a:off x="2137233" y="2147583"/>
        <a:ext cx="1408407" cy="14084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0FE7C-4CFE-43B7-8482-99777BA5AE48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ADBDE-E981-4768-B45F-4A29DD533137}">
      <dsp:nvSpPr>
        <dsp:cNvPr id="0" name=""/>
        <dsp:cNvSpPr/>
      </dsp:nvSpPr>
      <dsp:spPr>
        <a:xfrm>
          <a:off x="0" y="0"/>
          <a:ext cx="2011680" cy="2011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chemeClr val="accent1"/>
              </a:solidFill>
            </a:rPr>
            <a:t>Qualitatif</a:t>
          </a:r>
          <a:endParaRPr lang="fr-FR" sz="3100" kern="1200" dirty="0">
            <a:solidFill>
              <a:schemeClr val="accent1"/>
            </a:solidFill>
          </a:endParaRPr>
        </a:p>
      </dsp:txBody>
      <dsp:txXfrm>
        <a:off x="0" y="0"/>
        <a:ext cx="2011680" cy="2011362"/>
      </dsp:txXfrm>
    </dsp:sp>
    <dsp:sp modelId="{D850163E-55B6-43D3-8E0C-F60F57C929A0}">
      <dsp:nvSpPr>
        <dsp:cNvPr id="0" name=""/>
        <dsp:cNvSpPr/>
      </dsp:nvSpPr>
      <dsp:spPr>
        <a:xfrm>
          <a:off x="2162556" y="46748"/>
          <a:ext cx="289777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NOMINAL DATA</a:t>
          </a:r>
          <a:endParaRPr lang="fr-FR" sz="2000" kern="1200" dirty="0"/>
        </a:p>
      </dsp:txBody>
      <dsp:txXfrm>
        <a:off x="2162556" y="46748"/>
        <a:ext cx="2897774" cy="934969"/>
      </dsp:txXfrm>
    </dsp:sp>
    <dsp:sp modelId="{57960C16-760A-4988-B652-999361E87AF3}">
      <dsp:nvSpPr>
        <dsp:cNvPr id="0" name=""/>
        <dsp:cNvSpPr/>
      </dsp:nvSpPr>
      <dsp:spPr>
        <a:xfrm>
          <a:off x="2011680" y="981717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F36FD-2829-4633-ACAD-FC2DEF995CC7}">
      <dsp:nvSpPr>
        <dsp:cNvPr id="0" name=""/>
        <dsp:cNvSpPr/>
      </dsp:nvSpPr>
      <dsp:spPr>
        <a:xfrm>
          <a:off x="2162556" y="1028466"/>
          <a:ext cx="2375227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ORDINAL DATA</a:t>
          </a:r>
          <a:endParaRPr lang="fr-FR" sz="2000" kern="1200" dirty="0"/>
        </a:p>
      </dsp:txBody>
      <dsp:txXfrm>
        <a:off x="2162556" y="1028466"/>
        <a:ext cx="2375227" cy="934969"/>
      </dsp:txXfrm>
    </dsp:sp>
    <dsp:sp modelId="{E4636573-F2FB-44E6-AFD4-2329DFDDFB92}">
      <dsp:nvSpPr>
        <dsp:cNvPr id="0" name=""/>
        <dsp:cNvSpPr/>
      </dsp:nvSpPr>
      <dsp:spPr>
        <a:xfrm>
          <a:off x="2011680" y="1963435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F1861-3ADE-4EC8-90E6-45D8D4DF476A}">
      <dsp:nvSpPr>
        <dsp:cNvPr id="0" name=""/>
        <dsp:cNvSpPr/>
      </dsp:nvSpPr>
      <dsp:spPr>
        <a:xfrm>
          <a:off x="0" y="201136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F27D7-FED9-49C6-A0A1-C58941317A77}">
      <dsp:nvSpPr>
        <dsp:cNvPr id="0" name=""/>
        <dsp:cNvSpPr/>
      </dsp:nvSpPr>
      <dsp:spPr>
        <a:xfrm>
          <a:off x="0" y="2011362"/>
          <a:ext cx="2011680" cy="2011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100" kern="1200" dirty="0" smtClean="0">
              <a:solidFill>
                <a:schemeClr val="accent1"/>
              </a:solidFill>
            </a:rPr>
            <a:t>Quantitatif</a:t>
          </a:r>
          <a:endParaRPr lang="fr-FR" sz="3100" kern="1200" dirty="0">
            <a:solidFill>
              <a:schemeClr val="accent1"/>
            </a:solidFill>
          </a:endParaRPr>
        </a:p>
      </dsp:txBody>
      <dsp:txXfrm>
        <a:off x="0" y="2011362"/>
        <a:ext cx="2011680" cy="2011362"/>
      </dsp:txXfrm>
    </dsp:sp>
    <dsp:sp modelId="{9ACA516A-33F9-4832-8075-D2446BF1F63E}">
      <dsp:nvSpPr>
        <dsp:cNvPr id="0" name=""/>
        <dsp:cNvSpPr/>
      </dsp:nvSpPr>
      <dsp:spPr>
        <a:xfrm>
          <a:off x="2162556" y="2058110"/>
          <a:ext cx="789584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DISCRETE DATA</a:t>
          </a:r>
          <a:endParaRPr lang="fr-FR" sz="2000" kern="1200" dirty="0"/>
        </a:p>
      </dsp:txBody>
      <dsp:txXfrm>
        <a:off x="2162556" y="2058110"/>
        <a:ext cx="7895844" cy="934969"/>
      </dsp:txXfrm>
    </dsp:sp>
    <dsp:sp modelId="{A3BB0274-FA56-4DDD-8091-D22B406FCF48}">
      <dsp:nvSpPr>
        <dsp:cNvPr id="0" name=""/>
        <dsp:cNvSpPr/>
      </dsp:nvSpPr>
      <dsp:spPr>
        <a:xfrm>
          <a:off x="2011680" y="2993080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5157E-0931-470D-B615-9320A0208215}">
      <dsp:nvSpPr>
        <dsp:cNvPr id="0" name=""/>
        <dsp:cNvSpPr/>
      </dsp:nvSpPr>
      <dsp:spPr>
        <a:xfrm>
          <a:off x="2162556" y="3039828"/>
          <a:ext cx="7895844" cy="934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CONTINUOUS DATA</a:t>
          </a:r>
          <a:endParaRPr lang="fr-FR" sz="2000" kern="1200" dirty="0"/>
        </a:p>
      </dsp:txBody>
      <dsp:txXfrm>
        <a:off x="2162556" y="3039828"/>
        <a:ext cx="7895844" cy="934969"/>
      </dsp:txXfrm>
    </dsp:sp>
    <dsp:sp modelId="{760B39C9-8BA1-465D-A8CE-B3DA6AAE5A8C}">
      <dsp:nvSpPr>
        <dsp:cNvPr id="0" name=""/>
        <dsp:cNvSpPr/>
      </dsp:nvSpPr>
      <dsp:spPr>
        <a:xfrm>
          <a:off x="2011680" y="3974798"/>
          <a:ext cx="8046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A035D-0397-4749-BE88-A7AB833D1695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2600000"/>
            <a:gd name="adj2" fmla="val 162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34AAD-4218-4DD2-8642-B25BB9074FE2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9000000"/>
            <a:gd name="adj2" fmla="val 126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E2007-355A-412E-B4D1-4F940E64B0A4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5400000"/>
            <a:gd name="adj2" fmla="val 90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34212-3906-4D0E-AB7D-797858D4B8C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800000"/>
            <a:gd name="adj2" fmla="val 54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54258-BD53-4411-B8A3-FDFFAABABF49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9800000"/>
            <a:gd name="adj2" fmla="val 1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DBF2-CFDB-4109-8346-C5A41ADB50E3}">
      <dsp:nvSpPr>
        <dsp:cNvPr id="0" name=""/>
        <dsp:cNvSpPr/>
      </dsp:nvSpPr>
      <dsp:spPr>
        <a:xfrm>
          <a:off x="690140" y="485411"/>
          <a:ext cx="3339874" cy="3339874"/>
        </a:xfrm>
        <a:prstGeom prst="blockArc">
          <a:avLst>
            <a:gd name="adj1" fmla="val 16200000"/>
            <a:gd name="adj2" fmla="val 19800000"/>
            <a:gd name="adj3" fmla="val 450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5F51-4707-4C32-8DFF-00C4A54F6A40}">
      <dsp:nvSpPr>
        <dsp:cNvPr id="0" name=""/>
        <dsp:cNvSpPr/>
      </dsp:nvSpPr>
      <dsp:spPr>
        <a:xfrm>
          <a:off x="1613334" y="1408605"/>
          <a:ext cx="1493486" cy="14934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Data Science</a:t>
          </a:r>
          <a:endParaRPr lang="fr-FR" sz="2500" kern="1200" dirty="0"/>
        </a:p>
      </dsp:txBody>
      <dsp:txXfrm>
        <a:off x="1832050" y="1627321"/>
        <a:ext cx="1056054" cy="1056054"/>
      </dsp:txXfrm>
    </dsp:sp>
    <dsp:sp modelId="{1381DAC3-9A5A-4596-B4BE-C96A9ED8D7B6}">
      <dsp:nvSpPr>
        <dsp:cNvPr id="0" name=""/>
        <dsp:cNvSpPr/>
      </dsp:nvSpPr>
      <dsp:spPr>
        <a:xfrm>
          <a:off x="1837357" y="326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engineering</a:t>
          </a:r>
          <a:endParaRPr lang="fr-FR" sz="1100" kern="1200" dirty="0"/>
        </a:p>
      </dsp:txBody>
      <dsp:txXfrm>
        <a:off x="1990458" y="153427"/>
        <a:ext cx="739238" cy="739238"/>
      </dsp:txXfrm>
    </dsp:sp>
    <dsp:sp modelId="{F06D5E9A-FA53-459D-9121-6FEAA97F2C00}">
      <dsp:nvSpPr>
        <dsp:cNvPr id="0" name=""/>
        <dsp:cNvSpPr/>
      </dsp:nvSpPr>
      <dsp:spPr>
        <a:xfrm>
          <a:off x="3250972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err="1" smtClean="0"/>
            <a:t>Statistics</a:t>
          </a:r>
          <a:endParaRPr lang="fr-FR" sz="1100" kern="1200" dirty="0"/>
        </a:p>
      </dsp:txBody>
      <dsp:txXfrm>
        <a:off x="3404073" y="969578"/>
        <a:ext cx="739238" cy="739238"/>
      </dsp:txXfrm>
    </dsp:sp>
    <dsp:sp modelId="{D64DC72B-14C7-4B54-B2B4-A9C80685FA51}">
      <dsp:nvSpPr>
        <dsp:cNvPr id="0" name=""/>
        <dsp:cNvSpPr/>
      </dsp:nvSpPr>
      <dsp:spPr>
        <a:xfrm>
          <a:off x="3250972" y="2448778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analysis</a:t>
          </a:r>
          <a:endParaRPr lang="fr-FR" sz="1100" kern="1200" dirty="0"/>
        </a:p>
      </dsp:txBody>
      <dsp:txXfrm>
        <a:off x="3404073" y="2601879"/>
        <a:ext cx="739238" cy="739238"/>
      </dsp:txXfrm>
    </dsp:sp>
    <dsp:sp modelId="{9EC25CF3-AF16-454F-B8BE-57D0406BAE28}">
      <dsp:nvSpPr>
        <dsp:cNvPr id="0" name=""/>
        <dsp:cNvSpPr/>
      </dsp:nvSpPr>
      <dsp:spPr>
        <a:xfrm>
          <a:off x="1837357" y="3264929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Data </a:t>
          </a:r>
          <a:r>
            <a:rPr lang="fr-FR" sz="1100" kern="1200" dirty="0" err="1" smtClean="0"/>
            <a:t>visualization</a:t>
          </a:r>
          <a:endParaRPr lang="fr-FR" sz="1100" kern="1200" dirty="0"/>
        </a:p>
      </dsp:txBody>
      <dsp:txXfrm>
        <a:off x="1990458" y="3418030"/>
        <a:ext cx="739238" cy="739238"/>
      </dsp:txXfrm>
    </dsp:sp>
    <dsp:sp modelId="{28D68A83-58B4-468E-808A-59FF177704F3}">
      <dsp:nvSpPr>
        <dsp:cNvPr id="0" name=""/>
        <dsp:cNvSpPr/>
      </dsp:nvSpPr>
      <dsp:spPr>
        <a:xfrm>
          <a:off x="423743" y="2448778"/>
          <a:ext cx="1045440" cy="1045440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Machine </a:t>
          </a:r>
          <a:r>
            <a:rPr lang="fr-FR" sz="1100" kern="1200" dirty="0" err="1" smtClean="0"/>
            <a:t>learning</a:t>
          </a:r>
          <a:endParaRPr lang="fr-FR" sz="1100" kern="1200" dirty="0"/>
        </a:p>
      </dsp:txBody>
      <dsp:txXfrm>
        <a:off x="576844" y="2601879"/>
        <a:ext cx="739238" cy="739238"/>
      </dsp:txXfrm>
    </dsp:sp>
    <dsp:sp modelId="{572B0EA9-2240-45B1-B8DA-CD9E05F6A2F0}">
      <dsp:nvSpPr>
        <dsp:cNvPr id="0" name=""/>
        <dsp:cNvSpPr/>
      </dsp:nvSpPr>
      <dsp:spPr>
        <a:xfrm>
          <a:off x="423743" y="816477"/>
          <a:ext cx="1045440" cy="10454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Domain expertise</a:t>
          </a:r>
          <a:endParaRPr lang="fr-FR" sz="1100" kern="1200" dirty="0"/>
        </a:p>
      </dsp:txBody>
      <dsp:txXfrm>
        <a:off x="576844" y="969578"/>
        <a:ext cx="739238" cy="739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8BD60-12AF-43D4-9026-3300A536EBF2}" type="datetimeFigureOut">
              <a:rPr lang="fr-FR" smtClean="0"/>
              <a:t>13/01/2023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ECE61-5D22-4CEE-BB8F-2ABFF35440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851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207658" y="4334737"/>
            <a:ext cx="540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/>
            </a:lvl1pPr>
          </a:lstStyle>
          <a:p>
            <a:r>
              <a:rPr lang="en-US" dirty="0" smtClean="0"/>
              <a:t>DATASCIENCE  -  Etienne de </a:t>
            </a:r>
            <a:r>
              <a:rPr lang="en-US" dirty="0" err="1" smtClean="0"/>
              <a:t>Montalivet</a:t>
            </a:r>
            <a:endParaRPr lang="en-US" dirty="0" smtClean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0900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lvl1pPr>
            <a:lvl2pPr marL="648000" indent="-288000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33775"/>
            <a:ext cx="540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4563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4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9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450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i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DATASCIENCE  -  Etienne de </a:t>
            </a:r>
            <a:r>
              <a:rPr lang="en-US" dirty="0" err="1" smtClean="0"/>
              <a:t>Montalivet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51541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8000" marR="0" indent="0" algn="l" defTabSz="914400" rtl="0" eaLnBrk="1" fontAlgn="auto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Tx/>
        <a:buNone/>
        <a:tabLst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8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50000"/>
        <a:buFont typeface="Courier New" panose="02070309020205020404" pitchFamily="49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64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80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96000" indent="-288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data/awesome-public-datasets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ata.world/datasets/open-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ixture.html" TargetMode="External"/><Relationship Id="rId2" Type="http://schemas.openxmlformats.org/officeDocument/2006/relationships/hyperlink" Target="https://scikit-learn.org/stable/modules/naive_baye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5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" TargetMode="External"/><Relationship Id="rId2" Type="http://schemas.openxmlformats.org/officeDocument/2006/relationships/hyperlink" Target="https://matplotlib.org/stable/galle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docs.bokeh.org/en/latest/docs/gallery.html" TargetMode="External"/><Relationship Id="rId4" Type="http://schemas.openxmlformats.org/officeDocument/2006/relationships/hyperlink" Target="https://seaborn.pydata.org/examples/index.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intro-to-ml/what-is-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ensemble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model_evaluation.html#confusion-matrix" TargetMode="External"/><Relationship Id="rId2" Type="http://schemas.openxmlformats.org/officeDocument/2006/relationships/hyperlink" Target="https://scikit-learn.org/stable/modules/model_evaluation.html#accuracy-scor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hyperlink" Target="https://scikit-learn.org/stable/modules/model_evaluation.html#receiver-operating-characteristic-ro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deep.co/data-science/2018/02/09/Understanding-the-Data-Science-Lifecycl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cross_validation.html#cross-validation-evaluating-estimator-performanc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Datascience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Exploitation de la donnée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0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ython – basic librairies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8" name="Picture 4" descr="Fichier:NumPy logo 2020.svg — Wikipé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35" y="1515762"/>
            <a:ext cx="5713104" cy="257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Pandas logo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24" y="3781240"/>
            <a:ext cx="5889526" cy="23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code !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742485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9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types de données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475433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6470469" y="1950720"/>
            <a:ext cx="41714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Genre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(homme, 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femme)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Couleur </a:t>
            </a:r>
            <a:r>
              <a:rPr lang="fr-FR" sz="1600" dirty="0">
                <a:solidFill>
                  <a:schemeClr val="accent6">
                    <a:lumMod val="50000"/>
                  </a:schemeClr>
                </a:solidFill>
              </a:rPr>
              <a:t>de cheveux (blond, brun, roux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Pays d’origine (France, Allemagne, …)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470469" y="2916951"/>
            <a:ext cx="4615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Classement sportif (1</a:t>
            </a:r>
            <a:r>
              <a:rPr lang="fr-FR" sz="1600" baseline="30000" dirty="0" smtClean="0">
                <a:solidFill>
                  <a:schemeClr val="accent6">
                    <a:lumMod val="50000"/>
                  </a:schemeClr>
                </a:solidFill>
              </a:rPr>
              <a:t>er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, 2</a:t>
            </a:r>
            <a:r>
              <a:rPr lang="fr-FR" sz="1600" baseline="30000" dirty="0" smtClean="0">
                <a:solidFill>
                  <a:schemeClr val="accent6">
                    <a:lumMod val="50000"/>
                  </a:schemeClr>
                </a:solidFill>
              </a:rPr>
              <a:t>ème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,…)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Note d’examen (12/20, 14/20, …)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Expérience professionnelle (junior, mode, senior)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470469" y="3883182"/>
            <a:ext cx="478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d’étudiants dans une classe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d’employés d’une boîte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Nombre de </a:t>
            </a:r>
            <a:r>
              <a:rPr lang="fr-FR" sz="1600" dirty="0" err="1" smtClean="0">
                <a:solidFill>
                  <a:schemeClr val="accent6">
                    <a:lumMod val="50000"/>
                  </a:schemeClr>
                </a:solidFill>
              </a:rPr>
              <a:t>likes</a:t>
            </a: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 Facebook</a:t>
            </a:r>
            <a:endParaRPr lang="fr-F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470469" y="4876085"/>
            <a:ext cx="4789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Vitesse de voitures sur une route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Température d’ébullition de l’eau </a:t>
            </a:r>
          </a:p>
          <a:p>
            <a:pPr marL="285750" lvl="0" indent="-285750">
              <a:buFontTx/>
              <a:buChar char="-"/>
            </a:pPr>
            <a:r>
              <a:rPr lang="fr-FR" sz="1600" dirty="0" smtClean="0">
                <a:solidFill>
                  <a:schemeClr val="accent6">
                    <a:lumMod val="50000"/>
                  </a:schemeClr>
                </a:solidFill>
              </a:rPr>
              <a:t>Taille d’individus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B0FE7C-4CFE-43B7-8482-99777BA5A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1B0FE7C-4CFE-43B7-8482-99777BA5AE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DADBDE-E981-4768-B45F-4A29DD5331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FDADBDE-E981-4768-B45F-4A29DD5331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3F1861-3ADE-4EC8-90E6-45D8D4DF47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C3F1861-3ADE-4EC8-90E6-45D8D4DF47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AF27D7-FED9-49C6-A0A1-C58941317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6AF27D7-FED9-49C6-A0A1-C58941317A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960C16-760A-4988-B652-999361E87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7960C16-760A-4988-B652-999361E87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50163E-55B6-43D3-8E0C-F60F57C92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D850163E-55B6-43D3-8E0C-F60F57C92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636573-F2FB-44E6-AFD4-2329DFDDF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E4636573-F2FB-44E6-AFD4-2329DFDDFB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6F36FD-2829-4633-ACAD-FC2DEF995C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346F36FD-2829-4633-ACAD-FC2DEF995C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BB0274-FA56-4DDD-8091-D22B406FC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A3BB0274-FA56-4DDD-8091-D22B406FC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CA516A-33F9-4832-8075-D2446BF1F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9ACA516A-33F9-4832-8075-D2446BF1F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0B39C9-8BA1-465D-A8CE-B3DA6AAE5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760B39C9-8BA1-465D-A8CE-B3DA6AAE5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65157E-0931-470D-B615-9320A0208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2565157E-0931-470D-B615-9320A0208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Datasets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fr-FR" dirty="0" smtClean="0"/>
              <a:t>Multiple </a:t>
            </a:r>
            <a:r>
              <a:rPr lang="fr-FR" dirty="0" err="1" smtClean="0"/>
              <a:t>websites</a:t>
            </a:r>
            <a:r>
              <a:rPr lang="fr-FR" dirty="0" smtClean="0"/>
              <a:t> </a:t>
            </a:r>
            <a:r>
              <a:rPr lang="fr-FR" dirty="0" err="1" smtClean="0"/>
              <a:t>offers</a:t>
            </a:r>
            <a:r>
              <a:rPr lang="fr-FR" dirty="0" smtClean="0"/>
              <a:t> open </a:t>
            </a:r>
            <a:r>
              <a:rPr lang="fr-FR" dirty="0" err="1" smtClean="0"/>
              <a:t>datasets</a:t>
            </a:r>
            <a:r>
              <a:rPr lang="fr-FR" dirty="0" smtClean="0"/>
              <a:t> to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/>
              <a:t>: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>
                <a:hlinkClick r:id="rId2"/>
              </a:rPr>
              <a:t>Kaggle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>
                <a:hlinkClick r:id="rId3"/>
              </a:rPr>
              <a:t>Awesome</a:t>
            </a:r>
            <a:r>
              <a:rPr lang="fr-FR" dirty="0" smtClean="0">
                <a:hlinkClick r:id="rId3"/>
              </a:rPr>
              <a:t> Public </a:t>
            </a:r>
            <a:r>
              <a:rPr lang="fr-FR" dirty="0" err="1" smtClean="0">
                <a:hlinkClick r:id="rId3"/>
              </a:rPr>
              <a:t>Datasets</a:t>
            </a:r>
            <a:r>
              <a:rPr lang="fr-FR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>
                <a:hlinkClick r:id="rId4"/>
              </a:rPr>
              <a:t>Data World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108000" indent="0">
              <a:buNone/>
            </a:pP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datasets</a:t>
            </a:r>
            <a:r>
              <a:rPr lang="fr-FR" dirty="0" smtClean="0"/>
              <a:t> are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famous</a:t>
            </a:r>
            <a:r>
              <a:rPr lang="fr-FR" dirty="0" smtClean="0"/>
              <a:t> and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a lot of </a:t>
            </a:r>
            <a:r>
              <a:rPr lang="fr-FR" dirty="0" err="1" smtClean="0"/>
              <a:t>examples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them</a:t>
            </a:r>
            <a:r>
              <a:rPr lang="fr-FR" dirty="0" smtClean="0"/>
              <a:t>:</a:t>
            </a:r>
          </a:p>
          <a:p>
            <a:r>
              <a:rPr lang="fr-FR" dirty="0"/>
              <a:t>Boston </a:t>
            </a:r>
            <a:r>
              <a:rPr lang="fr-FR" dirty="0" err="1"/>
              <a:t>Housing</a:t>
            </a:r>
            <a:r>
              <a:rPr lang="fr-FR" dirty="0"/>
              <a:t> </a:t>
            </a:r>
            <a:r>
              <a:rPr lang="fr-FR" dirty="0" err="1" smtClean="0"/>
              <a:t>dataset</a:t>
            </a:r>
            <a:endParaRPr lang="fr-FR" dirty="0"/>
          </a:p>
          <a:p>
            <a:r>
              <a:rPr lang="fr-FR" dirty="0" smtClean="0"/>
              <a:t>IRIS </a:t>
            </a:r>
            <a:r>
              <a:rPr lang="fr-FR" dirty="0" err="1" smtClean="0"/>
              <a:t>dataset</a:t>
            </a:r>
            <a:endParaRPr lang="fr-FR" dirty="0" smtClean="0"/>
          </a:p>
          <a:p>
            <a:r>
              <a:rPr lang="fr-FR" dirty="0" smtClean="0"/>
              <a:t>MNIST </a:t>
            </a:r>
            <a:r>
              <a:rPr lang="fr-FR" dirty="0" err="1" smtClean="0"/>
              <a:t>dataset</a:t>
            </a:r>
            <a:endParaRPr lang="fr-FR" dirty="0" smtClean="0"/>
          </a:p>
          <a:p>
            <a:r>
              <a:rPr lang="fr-FR" dirty="0" smtClean="0"/>
              <a:t>…</a:t>
            </a:r>
            <a:r>
              <a:rPr lang="fr-FR" dirty="0"/>
              <a:t/>
            </a:r>
            <a:br>
              <a:rPr lang="fr-FR" dirty="0"/>
            </a:b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8194" name="Picture 2" descr="Kaggle — Wikipé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98" y="2261061"/>
            <a:ext cx="2110860" cy="8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5522536" y="4258634"/>
            <a:ext cx="4377922" cy="1818100"/>
            <a:chOff x="5522536" y="4009252"/>
            <a:chExt cx="4377922" cy="1818100"/>
          </a:xfrm>
        </p:grpSpPr>
        <p:pic>
          <p:nvPicPr>
            <p:cNvPr id="8196" name="Picture 4" descr="Data Science Example - Iris datase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537" y="4189494"/>
              <a:ext cx="4377921" cy="163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5522536" y="4009252"/>
              <a:ext cx="4377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i="1" dirty="0" smtClean="0"/>
                <a:t>IRIS </a:t>
              </a:r>
              <a:r>
                <a:rPr lang="fr-FR" sz="1200" i="1" dirty="0" err="1" smtClean="0"/>
                <a:t>dataset</a:t>
              </a:r>
              <a:r>
                <a:rPr lang="fr-FR" sz="1200" i="1" dirty="0" smtClean="0"/>
                <a:t> images</a:t>
              </a:r>
              <a:endParaRPr lang="fr-F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2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concepts to </a:t>
            </a:r>
            <a:r>
              <a:rPr lang="fr-FR" dirty="0" err="1" smtClean="0"/>
              <a:t>understand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540060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09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590800"/>
            <a:ext cx="10058400" cy="2485777"/>
          </a:xfrm>
        </p:spPr>
        <p:txBody>
          <a:bodyPr/>
          <a:lstStyle/>
          <a:p>
            <a:pPr marL="108000" indent="0">
              <a:buNone/>
            </a:pPr>
            <a:r>
              <a:rPr lang="fr-FR" sz="1800" b="1" dirty="0" smtClean="0"/>
              <a:t>Population: </a:t>
            </a:r>
            <a:r>
              <a:rPr lang="fr-FR" sz="1800" dirty="0" err="1" smtClean="0"/>
              <a:t>whole</a:t>
            </a:r>
            <a:r>
              <a:rPr lang="fr-FR" sz="1800" dirty="0" smtClean="0"/>
              <a:t> data, </a:t>
            </a:r>
            <a:r>
              <a:rPr lang="fr-FR" sz="1800" dirty="0" err="1" smtClean="0"/>
              <a:t>often</a:t>
            </a:r>
            <a:r>
              <a:rPr lang="fr-FR" sz="1800" dirty="0" smtClean="0"/>
              <a:t> not </a:t>
            </a:r>
            <a:r>
              <a:rPr lang="fr-FR" sz="1800" dirty="0" err="1" smtClean="0"/>
              <a:t>available</a:t>
            </a:r>
            <a:endParaRPr lang="fr-FR" sz="1800" dirty="0" smtClean="0"/>
          </a:p>
          <a:p>
            <a:pPr lvl="1" indent="-342900"/>
            <a:r>
              <a:rPr lang="fr-FR" sz="1600" dirty="0" smtClean="0"/>
              <a:t>Cancer images of </a:t>
            </a:r>
            <a:r>
              <a:rPr lang="fr-FR" sz="1600" dirty="0" err="1" smtClean="0"/>
              <a:t>europeean</a:t>
            </a:r>
            <a:r>
              <a:rPr lang="fr-FR" sz="1600" dirty="0" smtClean="0"/>
              <a:t> people </a:t>
            </a:r>
            <a:r>
              <a:rPr lang="fr-FR" sz="1600" dirty="0" err="1" smtClean="0"/>
              <a:t>under</a:t>
            </a:r>
            <a:r>
              <a:rPr lang="fr-FR" sz="1600" dirty="0" smtClean="0"/>
              <a:t> 30</a:t>
            </a:r>
          </a:p>
          <a:p>
            <a:pPr lvl="1" indent="-342900"/>
            <a:r>
              <a:rPr lang="fr-FR" sz="1600" dirty="0" smtClean="0"/>
              <a:t>Clicks positions on amazon.com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108000" indent="0">
              <a:buNone/>
            </a:pPr>
            <a:r>
              <a:rPr lang="fr-FR" sz="1800" b="1" dirty="0" err="1" smtClean="0"/>
              <a:t>Sample</a:t>
            </a:r>
            <a:r>
              <a:rPr lang="fr-FR" sz="1800" dirty="0" smtClean="0"/>
              <a:t>: part of the population</a:t>
            </a:r>
          </a:p>
          <a:p>
            <a:pPr lvl="1" indent="-342900"/>
            <a:r>
              <a:rPr lang="fr-FR" sz="1600" dirty="0" smtClean="0"/>
              <a:t>Cancer images </a:t>
            </a:r>
            <a:r>
              <a:rPr lang="fr-FR" sz="1600" dirty="0" err="1" smtClean="0"/>
              <a:t>from</a:t>
            </a:r>
            <a:r>
              <a:rPr lang="fr-FR" sz="1600" dirty="0" smtClean="0"/>
              <a:t> a </a:t>
            </a:r>
            <a:r>
              <a:rPr lang="fr-FR" sz="1600" dirty="0" err="1" smtClean="0"/>
              <a:t>hospital</a:t>
            </a:r>
            <a:r>
              <a:rPr lang="fr-FR" sz="1600" dirty="0" smtClean="0"/>
              <a:t> in Berlin</a:t>
            </a:r>
          </a:p>
          <a:p>
            <a:pPr lvl="1" indent="-342900"/>
            <a:r>
              <a:rPr lang="fr-FR" sz="1600" dirty="0" smtClean="0"/>
              <a:t>Clicks positions on amazon.com in </a:t>
            </a:r>
            <a:r>
              <a:rPr lang="fr-FR" sz="1600" dirty="0" err="1" smtClean="0"/>
              <a:t>February</a:t>
            </a:r>
            <a:r>
              <a:rPr lang="fr-FR" sz="1600" dirty="0" smtClean="0"/>
              <a:t> 2020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002935" y="5414632"/>
            <a:ext cx="224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DOMAIN EXPERTISE !</a:t>
            </a:r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7908244" y="5068496"/>
            <a:ext cx="1045440" cy="1045440"/>
            <a:chOff x="423743" y="816477"/>
            <a:chExt cx="1045440" cy="1045440"/>
          </a:xfrm>
          <a:solidFill>
            <a:schemeClr val="accent1"/>
          </a:solidFill>
        </p:grpSpPr>
        <p:sp>
          <p:nvSpPr>
            <p:cNvPr id="11" name="Ellipse 10"/>
            <p:cNvSpPr/>
            <p:nvPr/>
          </p:nvSpPr>
          <p:spPr>
            <a:xfrm>
              <a:off x="423743" y="816477"/>
              <a:ext cx="1045440" cy="104544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Ellipse 4"/>
            <p:cNvSpPr txBox="1"/>
            <p:nvPr/>
          </p:nvSpPr>
          <p:spPr>
            <a:xfrm>
              <a:off x="576844" y="969578"/>
              <a:ext cx="739238" cy="73923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Domain expertise</a:t>
              </a:r>
              <a:endParaRPr lang="fr-FR" sz="1100" kern="12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3241489" y="5076578"/>
            <a:ext cx="1045440" cy="1045440"/>
            <a:chOff x="423743" y="816477"/>
            <a:chExt cx="1045440" cy="1045440"/>
          </a:xfrm>
          <a:solidFill>
            <a:schemeClr val="accent1"/>
          </a:solidFill>
        </p:grpSpPr>
        <p:sp>
          <p:nvSpPr>
            <p:cNvPr id="15" name="Ellipse 14"/>
            <p:cNvSpPr/>
            <p:nvPr/>
          </p:nvSpPr>
          <p:spPr>
            <a:xfrm>
              <a:off x="423743" y="816477"/>
              <a:ext cx="1045440" cy="104544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Ellipse 4"/>
            <p:cNvSpPr txBox="1"/>
            <p:nvPr/>
          </p:nvSpPr>
          <p:spPr>
            <a:xfrm>
              <a:off x="576844" y="969578"/>
              <a:ext cx="739238" cy="73923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100" kern="1200" dirty="0" smtClean="0"/>
                <a:t>Domain expertise</a:t>
              </a:r>
              <a:endParaRPr lang="fr-FR" sz="1100" kern="12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" y="179136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Are </a:t>
            </a:r>
            <a:r>
              <a:rPr lang="fr-FR" b="1" dirty="0" err="1"/>
              <a:t>my</a:t>
            </a:r>
            <a:r>
              <a:rPr lang="fr-FR" b="1" dirty="0"/>
              <a:t> data </a:t>
            </a:r>
            <a:r>
              <a:rPr lang="fr-FR" b="1" dirty="0" err="1">
                <a:solidFill>
                  <a:schemeClr val="accent1"/>
                </a:solidFill>
              </a:rPr>
              <a:t>representative</a:t>
            </a:r>
            <a:r>
              <a:rPr lang="fr-FR" b="1" dirty="0"/>
              <a:t> of the population 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Descriptive </a:t>
            </a:r>
            <a:r>
              <a:rPr lang="fr-FR" dirty="0" err="1" smtClean="0"/>
              <a:t>statistics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spcAft>
                <a:spcPts val="600"/>
              </a:spcAft>
              <a:buNone/>
            </a:pP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/</a:t>
            </a:r>
            <a:r>
              <a:rPr lang="fr-FR" dirty="0" err="1" smtClean="0"/>
              <a:t>characteristics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data to </a:t>
            </a:r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: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/>
              <a:t>m</a:t>
            </a:r>
            <a:r>
              <a:rPr lang="fr-FR" dirty="0" err="1" smtClean="0"/>
              <a:t>ean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/>
              <a:t>m</a:t>
            </a:r>
            <a:r>
              <a:rPr lang="fr-FR" dirty="0" err="1" smtClean="0"/>
              <a:t>edian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mode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quantiles</a:t>
            </a:r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standard </a:t>
            </a:r>
            <a:r>
              <a:rPr lang="fr-FR" dirty="0" err="1" smtClean="0"/>
              <a:t>deviation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err="1" smtClean="0"/>
              <a:t>skewness</a:t>
            </a:r>
            <a:endParaRPr lang="fr-FR" dirty="0" smtClean="0"/>
          </a:p>
          <a:p>
            <a:pPr marL="648000" indent="-288000">
              <a:buFont typeface="Arial" panose="020B0604020202020204" pitchFamily="34" charset="0"/>
              <a:buChar char="•"/>
            </a:pP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3076" name="Picture 4" descr="Understanding Descriptive Statistics | by Sarang Narkhede | Towards Data 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13" y="2757276"/>
            <a:ext cx="5715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35524" y="5324740"/>
            <a:ext cx="2524125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FEATURES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6313"/>
          </a:xfrm>
        </p:spPr>
        <p:txBody>
          <a:bodyPr/>
          <a:lstStyle/>
          <a:p>
            <a:r>
              <a:rPr lang="fr-FR" dirty="0" smtClean="0"/>
              <a:t>Distributions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2027996"/>
          </a:xfrm>
        </p:spPr>
        <p:txBody>
          <a:bodyPr>
            <a:normAutofit/>
          </a:bodyPr>
          <a:lstStyle/>
          <a:p>
            <a:pPr marL="393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Descriptive statistics are useful but they can often hide important information about the data </a:t>
            </a:r>
            <a:r>
              <a:rPr lang="en-US" sz="1600" dirty="0" smtClean="0"/>
              <a:t>set. </a:t>
            </a:r>
            <a:endParaRPr lang="en-US" sz="1600" dirty="0"/>
          </a:p>
          <a:p>
            <a:pPr marL="393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dirty="0">
                <a:solidFill>
                  <a:schemeClr val="accent1"/>
                </a:solidFill>
              </a:rPr>
              <a:t>distribution</a:t>
            </a:r>
            <a:r>
              <a:rPr lang="en-US" sz="1600" dirty="0"/>
              <a:t> is a chart, often a histogram, that displays the frequency with which each value appears in a data set. This type of chart gives us information about the spread and skewness of the data</a:t>
            </a:r>
            <a:r>
              <a:rPr lang="en-US" sz="1600" dirty="0" smtClean="0"/>
              <a:t>.</a:t>
            </a:r>
            <a:endParaRPr lang="en-US" sz="1600" dirty="0"/>
          </a:p>
          <a:p>
            <a:pPr marL="393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Don’t forget that world is pretty </a:t>
            </a:r>
            <a:r>
              <a:rPr lang="en-US" sz="1600" b="1" dirty="0" smtClean="0"/>
              <a:t>normal</a:t>
            </a:r>
            <a:endParaRPr lang="fr-FR" sz="16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2" descr="https://cdn-images-1.medium.com/max/1024/1*FSE1HJGZbGZRNZRmO5DXL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5" y="2166635"/>
            <a:ext cx="5262484" cy="33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75" y="3873731"/>
            <a:ext cx="4408147" cy="2423356"/>
          </a:xfrm>
          <a:prstGeom prst="rect">
            <a:avLst/>
          </a:prstGeom>
        </p:spPr>
      </p:pic>
      <p:cxnSp>
        <p:nvCxnSpPr>
          <p:cNvPr id="14" name="Connecteur en angle 13"/>
          <p:cNvCxnSpPr/>
          <p:nvPr/>
        </p:nvCxnSpPr>
        <p:spPr>
          <a:xfrm rot="10800000">
            <a:off x="2601884" y="4630190"/>
            <a:ext cx="3616036" cy="1379913"/>
          </a:xfrm>
          <a:prstGeom prst="bentConnector3">
            <a:avLst>
              <a:gd name="adj1" fmla="val 99885"/>
            </a:avLst>
          </a:prstGeom>
          <a:ln w="1905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070459" y="5689404"/>
            <a:ext cx="155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1"/>
                </a:solidFill>
              </a:rPr>
              <a:t>t</a:t>
            </a:r>
            <a:r>
              <a:rPr lang="fr-FR" sz="1600" b="1" i="1" dirty="0" smtClean="0">
                <a:solidFill>
                  <a:schemeClr val="accent1"/>
                </a:solidFill>
              </a:rPr>
              <a:t>he one to know</a:t>
            </a:r>
            <a:endParaRPr lang="fr-FR" sz="1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59513"/>
          </a:xfrm>
        </p:spPr>
        <p:txBody>
          <a:bodyPr/>
          <a:lstStyle/>
          <a:p>
            <a:r>
              <a:rPr lang="fr-FR" dirty="0" err="1" smtClean="0"/>
              <a:t>Probability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1777479"/>
            <a:ext cx="4937760" cy="4218181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1600" dirty="0" err="1"/>
              <a:t>Being</a:t>
            </a:r>
            <a:r>
              <a:rPr lang="fr-FR" sz="1600" dirty="0"/>
              <a:t> able to </a:t>
            </a:r>
            <a:r>
              <a:rPr lang="fr-FR" sz="1600" dirty="0" err="1"/>
              <a:t>give</a:t>
            </a:r>
            <a:r>
              <a:rPr lang="fr-FR" sz="1600" dirty="0"/>
              <a:t> the </a:t>
            </a:r>
            <a:r>
              <a:rPr lang="fr-FR" sz="1600" dirty="0" err="1"/>
              <a:t>probability</a:t>
            </a:r>
            <a:r>
              <a:rPr lang="fr-FR" sz="1600" dirty="0"/>
              <a:t> of an </a:t>
            </a:r>
            <a:r>
              <a:rPr lang="fr-FR" sz="1600" b="1" dirty="0" err="1"/>
              <a:t>event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very</a:t>
            </a:r>
            <a:r>
              <a:rPr lang="fr-FR" sz="1600" dirty="0"/>
              <a:t> informative/</a:t>
            </a:r>
            <a:r>
              <a:rPr lang="fr-FR" sz="1600" dirty="0" err="1"/>
              <a:t>interesting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pPr algn="just">
              <a:spcAft>
                <a:spcPts val="1200"/>
              </a:spcAft>
            </a:pPr>
            <a:r>
              <a:rPr lang="fr-FR" sz="1600" dirty="0"/>
              <a:t>Let </a:t>
            </a:r>
            <a:r>
              <a:rPr lang="fr-FR" sz="1600" dirty="0" err="1"/>
              <a:t>say</a:t>
            </a:r>
            <a:r>
              <a:rPr lang="fr-FR" sz="1600" dirty="0"/>
              <a:t> </a:t>
            </a:r>
            <a:r>
              <a:rPr lang="fr-FR" sz="1600" dirty="0" smtClean="0"/>
              <a:t>a casino have a </a:t>
            </a:r>
            <a:r>
              <a:rPr lang="fr-FR" sz="1600" dirty="0" err="1" smtClean="0"/>
              <a:t>game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2 </a:t>
            </a:r>
            <a:r>
              <a:rPr lang="fr-FR" sz="1600" dirty="0" err="1" smtClean="0"/>
              <a:t>dices</a:t>
            </a:r>
            <a:r>
              <a:rPr lang="fr-FR" sz="1600" dirty="0" smtClean="0"/>
              <a:t>. </a:t>
            </a:r>
            <a:r>
              <a:rPr lang="fr-FR" sz="1600" dirty="0" err="1" smtClean="0"/>
              <a:t>They</a:t>
            </a:r>
            <a:r>
              <a:rPr lang="fr-FR" sz="1600" dirty="0" smtClean="0"/>
              <a:t> know </a:t>
            </a:r>
            <a:r>
              <a:rPr lang="fr-FR" sz="1600" dirty="0" err="1" smtClean="0"/>
              <a:t>sometimes</a:t>
            </a:r>
            <a:r>
              <a:rPr lang="fr-FR" sz="1600" dirty="0" smtClean="0"/>
              <a:t> people </a:t>
            </a:r>
            <a:r>
              <a:rPr lang="fr-FR" sz="1600" dirty="0" err="1" smtClean="0"/>
              <a:t>cheat</a:t>
            </a:r>
            <a:r>
              <a:rPr lang="fr-FR" sz="1600" dirty="0" smtClean="0"/>
              <a:t> by </a:t>
            </a:r>
            <a:r>
              <a:rPr lang="fr-FR" sz="1600" dirty="0" err="1" smtClean="0"/>
              <a:t>switching</a:t>
            </a:r>
            <a:r>
              <a:rPr lang="fr-FR" sz="1600" dirty="0" smtClean="0"/>
              <a:t> the </a:t>
            </a:r>
            <a:r>
              <a:rPr lang="fr-FR" sz="1600" dirty="0" err="1" smtClean="0"/>
              <a:t>dices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falsified</a:t>
            </a:r>
            <a:r>
              <a:rPr lang="fr-FR" sz="1600" dirty="0" smtClean="0"/>
              <a:t> </a:t>
            </a:r>
            <a:r>
              <a:rPr lang="fr-FR" sz="1600" dirty="0" err="1" smtClean="0"/>
              <a:t>ones</a:t>
            </a:r>
            <a:r>
              <a:rPr lang="fr-FR" sz="1600" dirty="0" smtClean="0"/>
              <a:t>. </a:t>
            </a:r>
            <a:r>
              <a:rPr lang="fr-FR" sz="1600" dirty="0" err="1" smtClean="0"/>
              <a:t>They</a:t>
            </a:r>
            <a:r>
              <a:rPr lang="fr-FR" sz="1600" dirty="0" smtClean="0"/>
              <a:t> </a:t>
            </a:r>
            <a:r>
              <a:rPr lang="fr-FR" sz="1600" dirty="0" err="1" smtClean="0"/>
              <a:t>want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to </a:t>
            </a:r>
            <a:r>
              <a:rPr lang="fr-FR" sz="1600" dirty="0" err="1" smtClean="0"/>
              <a:t>find</a:t>
            </a:r>
            <a:r>
              <a:rPr lang="fr-FR" sz="1600" dirty="0" smtClean="0"/>
              <a:t> a </a:t>
            </a:r>
            <a:r>
              <a:rPr lang="fr-FR" sz="1600" dirty="0" err="1" smtClean="0"/>
              <a:t>way</a:t>
            </a:r>
            <a:r>
              <a:rPr lang="fr-FR" sz="1600" dirty="0" smtClean="0"/>
              <a:t> to </a:t>
            </a:r>
            <a:r>
              <a:rPr lang="fr-FR" sz="1600" dirty="0" err="1" smtClean="0"/>
              <a:t>detect</a:t>
            </a:r>
            <a:r>
              <a:rPr lang="fr-FR" sz="1600" dirty="0" smtClean="0"/>
              <a:t> </a:t>
            </a:r>
            <a:r>
              <a:rPr lang="fr-FR" sz="1600" dirty="0" err="1" smtClean="0"/>
              <a:t>wrong</a:t>
            </a:r>
            <a:r>
              <a:rPr lang="fr-FR" sz="1600" dirty="0" smtClean="0"/>
              <a:t> pair of </a:t>
            </a:r>
            <a:r>
              <a:rPr lang="fr-FR" sz="1600" dirty="0" err="1" smtClean="0"/>
              <a:t>dices</a:t>
            </a:r>
            <a:r>
              <a:rPr lang="fr-FR" sz="1600" dirty="0" smtClean="0"/>
              <a:t>. How </a:t>
            </a:r>
            <a:r>
              <a:rPr lang="fr-FR" sz="1600" dirty="0" err="1" smtClean="0"/>
              <a:t>would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do ?</a:t>
            </a:r>
          </a:p>
          <a:p>
            <a:r>
              <a:rPr lang="fr-FR" sz="1600" dirty="0" smtClean="0"/>
              <a:t>One solution: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We</a:t>
            </a:r>
            <a:r>
              <a:rPr lang="fr-FR" sz="1600" dirty="0" smtClean="0"/>
              <a:t> </a:t>
            </a:r>
            <a:r>
              <a:rPr lang="fr-FR" sz="1600" dirty="0" err="1"/>
              <a:t>can</a:t>
            </a:r>
            <a:r>
              <a:rPr lang="fr-FR" sz="1600" dirty="0"/>
              <a:t> </a:t>
            </a:r>
            <a:r>
              <a:rPr lang="fr-FR" sz="1600" dirty="0" err="1"/>
              <a:t>mathematically</a:t>
            </a:r>
            <a:r>
              <a:rPr lang="fr-FR" sz="1600" dirty="0"/>
              <a:t> </a:t>
            </a:r>
            <a:r>
              <a:rPr lang="fr-FR" sz="1600" dirty="0" err="1"/>
              <a:t>compute</a:t>
            </a:r>
            <a:r>
              <a:rPr lang="fr-FR" sz="1600" dirty="0"/>
              <a:t> the </a:t>
            </a:r>
            <a:r>
              <a:rPr lang="fr-FR" sz="1600" dirty="0" err="1"/>
              <a:t>probability</a:t>
            </a:r>
            <a:r>
              <a:rPr lang="fr-FR" sz="1600" dirty="0"/>
              <a:t> of </a:t>
            </a:r>
            <a:r>
              <a:rPr lang="fr-FR" sz="1600" dirty="0" err="1"/>
              <a:t>each</a:t>
            </a:r>
            <a:r>
              <a:rPr lang="fr-FR" sz="1600" dirty="0"/>
              <a:t> output, </a:t>
            </a:r>
            <a:r>
              <a:rPr lang="fr-FR" sz="1600" dirty="0" err="1"/>
              <a:t>from</a:t>
            </a:r>
            <a:r>
              <a:rPr lang="fr-FR" sz="1600" dirty="0"/>
              <a:t> 2 to </a:t>
            </a:r>
            <a:r>
              <a:rPr lang="fr-FR" sz="1600" dirty="0" smtClean="0"/>
              <a:t>12.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Now</a:t>
            </a:r>
            <a:r>
              <a:rPr lang="fr-FR" sz="1600" dirty="0" smtClean="0"/>
              <a:t> </a:t>
            </a:r>
            <a:r>
              <a:rPr lang="fr-FR" sz="1600" dirty="0" err="1" smtClean="0"/>
              <a:t>we</a:t>
            </a:r>
            <a:r>
              <a:rPr lang="fr-FR" sz="1600" dirty="0" smtClean="0"/>
              <a:t> are able to </a:t>
            </a:r>
            <a:r>
              <a:rPr lang="fr-FR" sz="1600" dirty="0" err="1" smtClean="0"/>
              <a:t>compute</a:t>
            </a:r>
            <a:r>
              <a:rPr lang="fr-FR" sz="1600" dirty="0" smtClean="0"/>
              <a:t> the </a:t>
            </a:r>
            <a:r>
              <a:rPr lang="fr-FR" sz="1600" dirty="0" err="1" smtClean="0"/>
              <a:t>probability</a:t>
            </a:r>
            <a:r>
              <a:rPr lang="fr-FR" sz="1600" dirty="0" smtClean="0"/>
              <a:t> of </a:t>
            </a:r>
            <a:r>
              <a:rPr lang="fr-FR" sz="1600" dirty="0" err="1" smtClean="0"/>
              <a:t>having</a:t>
            </a:r>
            <a:r>
              <a:rPr lang="fr-FR" sz="1600" dirty="0" smtClean="0"/>
              <a:t> multiple high outputs in a </a:t>
            </a:r>
            <a:r>
              <a:rPr lang="fr-FR" sz="1600" dirty="0" err="1" smtClean="0"/>
              <a:t>row</a:t>
            </a:r>
            <a:r>
              <a:rPr lang="fr-FR" sz="1600" dirty="0" smtClean="0"/>
              <a:t>. 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For </a:t>
            </a:r>
            <a:r>
              <a:rPr lang="fr-FR" sz="1600" dirty="0" err="1" smtClean="0"/>
              <a:t>each</a:t>
            </a:r>
            <a:r>
              <a:rPr lang="fr-FR" sz="1600" dirty="0" smtClean="0"/>
              <a:t> </a:t>
            </a:r>
            <a:r>
              <a:rPr lang="fr-FR" sz="1600" dirty="0" err="1" smtClean="0"/>
              <a:t>game</a:t>
            </a:r>
            <a:r>
              <a:rPr lang="fr-FR" sz="1600" dirty="0" smtClean="0"/>
              <a:t>, </a:t>
            </a:r>
            <a:r>
              <a:rPr lang="fr-FR" sz="1600" dirty="0" err="1" smtClean="0"/>
              <a:t>we</a:t>
            </a:r>
            <a:r>
              <a:rPr lang="fr-FR" sz="1600" dirty="0" smtClean="0"/>
              <a:t> analyse the last 20(?) </a:t>
            </a:r>
            <a:r>
              <a:rPr lang="fr-FR" sz="1600" dirty="0" err="1" smtClean="0"/>
              <a:t>rolls</a:t>
            </a:r>
            <a:r>
              <a:rPr lang="fr-FR" sz="1600" dirty="0"/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keeping</a:t>
            </a:r>
            <a:r>
              <a:rPr lang="fr-FR" sz="1600" dirty="0" smtClean="0"/>
              <a:t> </a:t>
            </a:r>
            <a:r>
              <a:rPr lang="fr-FR" sz="1600" dirty="0" err="1" smtClean="0"/>
              <a:t>temporality</a:t>
            </a:r>
            <a:r>
              <a:rPr lang="fr-FR" sz="1600" dirty="0" smtClean="0"/>
              <a:t>)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If the </a:t>
            </a:r>
            <a:r>
              <a:rPr lang="fr-FR" sz="1600" dirty="0" err="1" smtClean="0"/>
              <a:t>probability</a:t>
            </a:r>
            <a:r>
              <a:rPr lang="fr-FR" sz="1600" dirty="0" smtClean="0"/>
              <a:t> of </a:t>
            </a:r>
            <a:r>
              <a:rPr lang="fr-FR" sz="1600" dirty="0" err="1" smtClean="0"/>
              <a:t>having</a:t>
            </a:r>
            <a:r>
              <a:rPr lang="fr-FR" sz="1600" dirty="0" smtClean="0"/>
              <a:t> </a:t>
            </a:r>
            <a:r>
              <a:rPr lang="fr-FR" sz="1600" dirty="0" err="1" smtClean="0"/>
              <a:t>such</a:t>
            </a:r>
            <a:r>
              <a:rPr lang="fr-FR" sz="1600" dirty="0" smtClean="0"/>
              <a:t> </a:t>
            </a:r>
            <a:r>
              <a:rPr lang="fr-FR" sz="1600" dirty="0" err="1" smtClean="0"/>
              <a:t>rolls</a:t>
            </a:r>
            <a:r>
              <a:rPr lang="fr-FR" sz="1600" dirty="0" smtClean="0"/>
              <a:t> </a:t>
            </a:r>
            <a:r>
              <a:rPr lang="fr-FR" sz="1600" dirty="0" err="1" smtClean="0"/>
              <a:t>decreases</a:t>
            </a:r>
            <a:r>
              <a:rPr lang="fr-FR" sz="1600" dirty="0" smtClean="0"/>
              <a:t> </a:t>
            </a:r>
            <a:r>
              <a:rPr lang="fr-FR" sz="1600" dirty="0" err="1" smtClean="0"/>
              <a:t>drastically</a:t>
            </a:r>
            <a:r>
              <a:rPr lang="fr-FR" sz="1600" dirty="0" smtClean="0"/>
              <a:t>,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might</a:t>
            </a:r>
            <a:r>
              <a:rPr lang="fr-FR" sz="1600" dirty="0" smtClean="0"/>
              <a:t> </a:t>
            </a:r>
            <a:r>
              <a:rPr lang="fr-FR" sz="1600" dirty="0" err="1" smtClean="0"/>
              <a:t>result</a:t>
            </a:r>
            <a:r>
              <a:rPr lang="fr-FR" sz="1600" dirty="0" smtClean="0"/>
              <a:t> </a:t>
            </a:r>
            <a:r>
              <a:rPr lang="fr-FR" sz="1600" dirty="0" err="1" smtClean="0"/>
              <a:t>from</a:t>
            </a:r>
            <a:r>
              <a:rPr lang="fr-FR" sz="1600" dirty="0" smtClean="0"/>
              <a:t> </a:t>
            </a:r>
            <a:r>
              <a:rPr lang="fr-FR" sz="1600" dirty="0" err="1" smtClean="0"/>
              <a:t>falsified</a:t>
            </a:r>
            <a:r>
              <a:rPr lang="fr-FR" sz="1600" dirty="0" smtClean="0"/>
              <a:t> </a:t>
            </a:r>
            <a:r>
              <a:rPr lang="fr-FR" sz="1600" dirty="0" err="1" smtClean="0"/>
              <a:t>dices</a:t>
            </a:r>
            <a:r>
              <a:rPr lang="fr-FR" sz="1600" dirty="0" smtClean="0"/>
              <a:t> ? </a:t>
            </a:r>
            <a:endParaRPr lang="fr-FR" sz="1600" dirty="0"/>
          </a:p>
          <a:p>
            <a:pPr marL="393750" indent="-285750" algn="just">
              <a:buFont typeface="Arial" panose="020B0604020202020204" pitchFamily="34" charset="0"/>
              <a:buChar char="•"/>
            </a:pPr>
            <a:endParaRPr lang="fr-FR" sz="16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333415" y="2373499"/>
            <a:ext cx="2541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44" y="1969234"/>
            <a:ext cx="5005136" cy="3753852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3686185" y="5901553"/>
            <a:ext cx="4577498" cy="338554"/>
            <a:chOff x="1453415" y="5885013"/>
            <a:chExt cx="4577498" cy="338554"/>
          </a:xfrm>
        </p:grpSpPr>
        <p:sp>
          <p:nvSpPr>
            <p:cNvPr id="11" name="Flèche droite 10"/>
            <p:cNvSpPr/>
            <p:nvPr/>
          </p:nvSpPr>
          <p:spPr>
            <a:xfrm>
              <a:off x="1453415" y="5919537"/>
              <a:ext cx="673768" cy="2695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261933" y="5885013"/>
              <a:ext cx="37689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/>
                <a:t>NO NEED FOR MACHINE LEARNING HERE !</a:t>
              </a:r>
              <a:endParaRPr lang="fr-F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0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Probability</a:t>
            </a:r>
            <a:r>
              <a:rPr lang="fr-FR" dirty="0" smtClean="0"/>
              <a:t> – extra slide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dices</a:t>
            </a:r>
            <a:r>
              <a:rPr lang="fr-FR" dirty="0" smtClean="0"/>
              <a:t> </a:t>
            </a:r>
            <a:r>
              <a:rPr lang="fr-FR" dirty="0" err="1" smtClean="0"/>
              <a:t>could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applied</a:t>
            </a:r>
            <a:r>
              <a:rPr lang="fr-FR" dirty="0" smtClean="0"/>
              <a:t> on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other</a:t>
            </a:r>
            <a:r>
              <a:rPr lang="fr-FR" dirty="0" smtClean="0"/>
              <a:t> data</a:t>
            </a:r>
          </a:p>
          <a:p>
            <a:pPr marL="990900" lvl="1" indent="-342900"/>
            <a:r>
              <a:rPr lang="fr-FR" dirty="0" err="1"/>
              <a:t>medical</a:t>
            </a:r>
            <a:r>
              <a:rPr lang="fr-FR" dirty="0"/>
              <a:t>, </a:t>
            </a:r>
            <a:r>
              <a:rPr lang="fr-FR" dirty="0" err="1"/>
              <a:t>financial</a:t>
            </a:r>
            <a:r>
              <a:rPr lang="fr-FR" dirty="0" smtClean="0"/>
              <a:t>, </a:t>
            </a:r>
            <a:r>
              <a:rPr lang="fr-FR" dirty="0" err="1" smtClean="0"/>
              <a:t>industrial</a:t>
            </a:r>
            <a:r>
              <a:rPr lang="fr-FR" dirty="0" smtClean="0"/>
              <a:t>,…</a:t>
            </a:r>
          </a:p>
          <a:p>
            <a:pPr marL="990900" lvl="1" indent="-342900"/>
            <a:endParaRPr lang="fr-FR" dirty="0"/>
          </a:p>
          <a:p>
            <a:pPr marL="990900" lvl="1" indent="-342900"/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err="1"/>
              <a:t>Probabilities</a:t>
            </a:r>
            <a:r>
              <a:rPr lang="fr-FR" dirty="0"/>
              <a:t> are the basis of </a:t>
            </a:r>
            <a:r>
              <a:rPr lang="fr-FR" dirty="0" err="1"/>
              <a:t>many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 smtClean="0"/>
              <a:t>algorithms</a:t>
            </a:r>
            <a:endParaRPr lang="fr-FR" dirty="0" smtClean="0"/>
          </a:p>
          <a:p>
            <a:pPr marL="990900" lvl="1" indent="-342900"/>
            <a:r>
              <a:rPr lang="fr-FR" dirty="0" err="1" smtClean="0">
                <a:hlinkClick r:id="rId2"/>
              </a:rPr>
              <a:t>Naive</a:t>
            </a:r>
            <a:r>
              <a:rPr lang="fr-FR" dirty="0" smtClean="0">
                <a:hlinkClick r:id="rId2"/>
              </a:rPr>
              <a:t> Bayes</a:t>
            </a:r>
            <a:r>
              <a:rPr lang="fr-FR" dirty="0" smtClean="0"/>
              <a:t>, </a:t>
            </a:r>
            <a:r>
              <a:rPr lang="fr-FR" dirty="0" err="1" smtClean="0">
                <a:hlinkClick r:id="rId3"/>
              </a:rPr>
              <a:t>Gaussian</a:t>
            </a:r>
            <a:r>
              <a:rPr lang="fr-FR" dirty="0" smtClean="0">
                <a:hlinkClick r:id="rId3"/>
              </a:rPr>
              <a:t> Mixture</a:t>
            </a:r>
            <a:r>
              <a:rPr lang="fr-FR" dirty="0" smtClean="0"/>
              <a:t>,…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fr-FR" dirty="0" smtClean="0"/>
              <a:t>A </a:t>
            </a:r>
            <a:r>
              <a:rPr lang="fr-FR" dirty="0" err="1" smtClean="0"/>
              <a:t>strength</a:t>
            </a:r>
            <a:r>
              <a:rPr lang="fr-FR" dirty="0" smtClean="0"/>
              <a:t> of </a:t>
            </a:r>
            <a:r>
              <a:rPr lang="fr-FR" dirty="0" err="1" smtClean="0"/>
              <a:t>probabilistic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b="1" dirty="0" err="1" smtClean="0"/>
              <a:t>easier</a:t>
            </a:r>
            <a:r>
              <a:rPr lang="fr-FR" b="1" dirty="0" smtClean="0"/>
              <a:t> to </a:t>
            </a:r>
            <a:r>
              <a:rPr lang="fr-FR" b="1" dirty="0" err="1" smtClean="0"/>
              <a:t>interpret</a:t>
            </a:r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Généralités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480618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Correlation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302754"/>
          </a:xfrm>
        </p:spPr>
        <p:txBody>
          <a:bodyPr/>
          <a:lstStyle/>
          <a:p>
            <a:pPr marL="108000" indent="0">
              <a:buNone/>
            </a:pPr>
            <a:r>
              <a:rPr lang="fr-FR" b="1" dirty="0" smtClean="0"/>
              <a:t>DEFINITION</a:t>
            </a:r>
          </a:p>
          <a:p>
            <a:pPr marL="108000" indent="0">
              <a:spcAft>
                <a:spcPts val="1200"/>
              </a:spcAft>
              <a:buNone/>
            </a:pPr>
            <a:r>
              <a:rPr lang="en-US" i="1" dirty="0"/>
              <a:t>Correlation is a </a:t>
            </a:r>
            <a:r>
              <a:rPr lang="en-US" i="1" dirty="0" smtClean="0"/>
              <a:t>statistical </a:t>
            </a:r>
            <a:r>
              <a:rPr lang="en-US" i="1" dirty="0"/>
              <a:t>technique that measures relationships between two </a:t>
            </a:r>
            <a:r>
              <a:rPr lang="en-US" i="1" dirty="0" smtClean="0"/>
              <a:t>variables.</a:t>
            </a:r>
            <a:endParaRPr lang="en-US" i="1" dirty="0"/>
          </a:p>
          <a:p>
            <a:pPr marL="108000" indent="0">
              <a:spcAft>
                <a:spcPts val="1200"/>
              </a:spcAft>
              <a:buNone/>
            </a:pPr>
            <a:r>
              <a:rPr lang="fr-FR" dirty="0" smtClean="0"/>
              <a:t>Be </a:t>
            </a:r>
            <a:r>
              <a:rPr lang="fr-FR" dirty="0" err="1" smtClean="0"/>
              <a:t>aware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i="1" dirty="0" err="1" smtClean="0"/>
              <a:t>can</a:t>
            </a:r>
            <a:r>
              <a:rPr lang="fr-FR" i="1" dirty="0" smtClean="0"/>
              <a:t> </a:t>
            </a:r>
            <a:r>
              <a:rPr lang="fr-FR" dirty="0" err="1" smtClean="0"/>
              <a:t>reveal</a:t>
            </a:r>
            <a:r>
              <a:rPr lang="fr-FR" dirty="0" smtClean="0"/>
              <a:t> </a:t>
            </a:r>
            <a:r>
              <a:rPr lang="fr-FR" dirty="0" err="1" smtClean="0"/>
              <a:t>meaningful</a:t>
            </a:r>
            <a:r>
              <a:rPr lang="fr-FR" dirty="0" smtClean="0"/>
              <a:t> </a:t>
            </a: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variables, but </a:t>
            </a:r>
            <a:r>
              <a:rPr lang="fr-FR" dirty="0" err="1" smtClean="0"/>
              <a:t>that</a:t>
            </a:r>
            <a:r>
              <a:rPr lang="fr-FR" dirty="0" smtClean="0"/>
              <a:t> one must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precautions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concluding</a:t>
            </a:r>
            <a:r>
              <a:rPr lang="fr-FR" dirty="0" smtClean="0"/>
              <a:t> </a:t>
            </a:r>
            <a:r>
              <a:rPr lang="fr-FR" dirty="0" err="1" smtClean="0"/>
              <a:t>anything</a:t>
            </a:r>
            <a:r>
              <a:rPr lang="fr-FR" dirty="0" smtClean="0"/>
              <a:t>.</a:t>
            </a:r>
            <a:endParaRPr lang="fr-FR" dirty="0"/>
          </a:p>
          <a:p>
            <a:pPr marL="108000" indent="0" algn="ctr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CORRELATION ≠ CAUSATION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146" name="Picture 2" descr="Correlation vs Causation: Understand the Difference for Your Product –  Causatio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16" y="4237242"/>
            <a:ext cx="5926127" cy="192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9089543" y="5935565"/>
            <a:ext cx="600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hlinkClick r:id="rId3"/>
              </a:rPr>
              <a:t>source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807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Data visualisation</a:t>
            </a:r>
            <a:endParaRPr lang="fr-FR" sz="6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4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221368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8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librairies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matplotlib</a:t>
            </a:r>
            <a:r>
              <a:rPr lang="fr-FR" dirty="0" smtClean="0"/>
              <a:t> </a:t>
            </a:r>
          </a:p>
          <a:p>
            <a:pPr marL="108000" indent="0">
              <a:buNone/>
            </a:pPr>
            <a:r>
              <a:rPr lang="fr-FR" sz="1600" dirty="0" smtClean="0"/>
              <a:t>The </a:t>
            </a:r>
            <a:r>
              <a:rPr lang="fr-FR" sz="1600" dirty="0" err="1" smtClean="0"/>
              <a:t>most</a:t>
            </a:r>
            <a:r>
              <a:rPr lang="fr-FR" sz="1600" dirty="0" smtClean="0"/>
              <a:t>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. Full support for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plots. 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i="1" dirty="0" err="1">
                <a:hlinkClick r:id="rId2"/>
              </a:rPr>
              <a:t>matplotlib</a:t>
            </a:r>
            <a:r>
              <a:rPr lang="fr-FR" sz="1600" i="1" dirty="0">
                <a:hlinkClick r:id="rId2"/>
              </a:rPr>
              <a:t> </a:t>
            </a:r>
            <a:r>
              <a:rPr lang="fr-FR" sz="1600" i="1" dirty="0" err="1" smtClean="0">
                <a:hlinkClick r:id="rId2"/>
              </a:rPr>
              <a:t>gallery</a:t>
            </a:r>
            <a:endParaRPr lang="fr-FR" sz="1600" i="1" dirty="0" smtClean="0"/>
          </a:p>
          <a:p>
            <a:r>
              <a:rPr lang="fr-FR" dirty="0" err="1"/>
              <a:t>p</a:t>
            </a:r>
            <a:r>
              <a:rPr lang="fr-FR" dirty="0" err="1" smtClean="0"/>
              <a:t>lotly</a:t>
            </a:r>
            <a:endParaRPr lang="fr-FR" dirty="0"/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natively</a:t>
            </a:r>
            <a:r>
              <a:rPr lang="fr-FR" sz="1600" dirty="0" smtClean="0"/>
              <a:t> support interactive plots. </a:t>
            </a:r>
            <a:r>
              <a:rPr lang="fr-FR" sz="1600" dirty="0" err="1" smtClean="0"/>
              <a:t>Very</a:t>
            </a:r>
            <a:r>
              <a:rPr lang="fr-FR" sz="1600" dirty="0" smtClean="0"/>
              <a:t> </a:t>
            </a:r>
            <a:r>
              <a:rPr lang="fr-FR" sz="1600" dirty="0" err="1" smtClean="0"/>
              <a:t>usefulfor</a:t>
            </a:r>
            <a:r>
              <a:rPr lang="fr-FR" sz="1600" dirty="0" smtClean="0"/>
              <a:t> </a:t>
            </a:r>
            <a:r>
              <a:rPr lang="fr-FR" sz="1600" dirty="0" err="1" smtClean="0"/>
              <a:t>small</a:t>
            </a:r>
            <a:r>
              <a:rPr lang="fr-FR" sz="1600" dirty="0" smtClean="0"/>
              <a:t> </a:t>
            </a:r>
            <a:r>
              <a:rPr lang="fr-FR" sz="1600" dirty="0" err="1" smtClean="0"/>
              <a:t>amount</a:t>
            </a:r>
            <a:r>
              <a:rPr lang="fr-FR" sz="1600" dirty="0" smtClean="0"/>
              <a:t> of data.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i="1" dirty="0" err="1" smtClean="0">
                <a:hlinkClick r:id="rId3"/>
              </a:rPr>
              <a:t>plotly</a:t>
            </a:r>
            <a:r>
              <a:rPr lang="fr-FR" sz="1600" i="1" dirty="0" smtClean="0">
                <a:hlinkClick r:id="rId3"/>
              </a:rPr>
              <a:t> </a:t>
            </a:r>
            <a:r>
              <a:rPr lang="fr-FR" sz="1600" i="1" dirty="0" err="1" smtClean="0">
                <a:hlinkClick r:id="rId3"/>
              </a:rPr>
              <a:t>gallery</a:t>
            </a:r>
            <a:endParaRPr lang="fr-FR" sz="1600" dirty="0" smtClean="0"/>
          </a:p>
          <a:p>
            <a:r>
              <a:rPr lang="fr-FR" dirty="0" err="1" smtClean="0"/>
              <a:t>seaborn</a:t>
            </a:r>
            <a:r>
              <a:rPr lang="fr-FR" dirty="0" smtClean="0"/>
              <a:t> </a:t>
            </a:r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provides</a:t>
            </a:r>
            <a:r>
              <a:rPr lang="fr-FR" sz="1600" dirty="0" smtClean="0"/>
              <a:t> a lot of </a:t>
            </a:r>
            <a:r>
              <a:rPr lang="fr-FR" sz="1600" dirty="0" err="1" smtClean="0"/>
              <a:t>well-designed</a:t>
            </a:r>
            <a:r>
              <a:rPr lang="fr-FR" sz="1600" dirty="0" smtClean="0"/>
              <a:t>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plots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>
                <a:sym typeface="Wingdings" panose="05000000000000000000" pitchFamily="2" charset="2"/>
              </a:rPr>
              <a:t>See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4"/>
              </a:rPr>
              <a:t>seaborn</a:t>
            </a:r>
            <a:r>
              <a:rPr lang="fr-FR" sz="1600" i="1" dirty="0" smtClean="0">
                <a:sym typeface="Wingdings" panose="05000000000000000000" pitchFamily="2" charset="2"/>
                <a:hlinkClick r:id="rId4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4"/>
              </a:rPr>
              <a:t>gallery</a:t>
            </a:r>
            <a:endParaRPr lang="fr-FR" sz="1600" i="1" dirty="0" smtClean="0"/>
          </a:p>
          <a:p>
            <a:r>
              <a:rPr lang="fr-FR" dirty="0" err="1" smtClean="0"/>
              <a:t>bokeh</a:t>
            </a:r>
            <a:endParaRPr lang="fr-FR" dirty="0" smtClean="0"/>
          </a:p>
          <a:p>
            <a:pPr marL="108000" indent="0">
              <a:buNone/>
            </a:pPr>
            <a:r>
              <a:rPr lang="fr-FR" sz="1600" dirty="0" smtClean="0"/>
              <a:t>A </a:t>
            </a:r>
            <a:r>
              <a:rPr lang="fr-FR" sz="1600" dirty="0" err="1" smtClean="0"/>
              <a:t>relatively</a:t>
            </a:r>
            <a:r>
              <a:rPr lang="fr-FR" sz="1600" dirty="0" smtClean="0"/>
              <a:t> </a:t>
            </a:r>
            <a:r>
              <a:rPr lang="fr-FR" sz="1600" dirty="0" err="1" smtClean="0"/>
              <a:t>common</a:t>
            </a:r>
            <a:r>
              <a:rPr lang="fr-FR" sz="1600" dirty="0" smtClean="0"/>
              <a:t> visualisation </a:t>
            </a:r>
            <a:r>
              <a:rPr lang="fr-FR" sz="1600" dirty="0" err="1" smtClean="0"/>
              <a:t>library</a:t>
            </a:r>
            <a:r>
              <a:rPr lang="fr-FR" sz="1600" dirty="0" smtClean="0"/>
              <a:t> </a:t>
            </a:r>
            <a:r>
              <a:rPr lang="fr-FR" sz="1600" dirty="0" err="1" smtClean="0"/>
              <a:t>that</a:t>
            </a:r>
            <a:r>
              <a:rPr lang="fr-FR" sz="1600" dirty="0" smtClean="0"/>
              <a:t> </a:t>
            </a:r>
            <a:r>
              <a:rPr lang="fr-FR" sz="1600" dirty="0" err="1" smtClean="0"/>
              <a:t>provides</a:t>
            </a:r>
            <a:r>
              <a:rPr lang="fr-FR" sz="1600" dirty="0" smtClean="0"/>
              <a:t> </a:t>
            </a:r>
            <a:r>
              <a:rPr lang="fr-FR" sz="1600" dirty="0" err="1" smtClean="0"/>
              <a:t>well-designed</a:t>
            </a:r>
            <a:r>
              <a:rPr lang="fr-FR" sz="1600" dirty="0" smtClean="0"/>
              <a:t> interactive plots and </a:t>
            </a:r>
            <a:r>
              <a:rPr lang="fr-FR" sz="1600" dirty="0" err="1" smtClean="0"/>
              <a:t>is</a:t>
            </a:r>
            <a:r>
              <a:rPr lang="fr-FR" sz="1600" dirty="0" smtClean="0"/>
              <a:t> compatible </a:t>
            </a:r>
            <a:r>
              <a:rPr lang="fr-FR" sz="1600" dirty="0" err="1" smtClean="0"/>
              <a:t>with</a:t>
            </a:r>
            <a:r>
              <a:rPr lang="fr-FR" sz="1600" dirty="0"/>
              <a:t> </a:t>
            </a:r>
            <a:r>
              <a:rPr lang="fr-FR" sz="1600" dirty="0" err="1" smtClean="0"/>
              <a:t>holoviews</a:t>
            </a:r>
            <a:r>
              <a:rPr lang="fr-FR" sz="1600" dirty="0" smtClean="0"/>
              <a:t> for large </a:t>
            </a:r>
            <a:r>
              <a:rPr lang="fr-FR" sz="1600" dirty="0" err="1" smtClean="0"/>
              <a:t>amount</a:t>
            </a:r>
            <a:r>
              <a:rPr lang="fr-FR" sz="1600" dirty="0" smtClean="0"/>
              <a:t> of data</a:t>
            </a:r>
          </a:p>
          <a:p>
            <a:pPr marL="108000" indent="0" algn="ctr">
              <a:buNone/>
            </a:pP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err="1" smtClean="0">
                <a:sym typeface="Wingdings" panose="05000000000000000000" pitchFamily="2" charset="2"/>
              </a:rPr>
              <a:t>See</a:t>
            </a:r>
            <a:r>
              <a:rPr lang="fr-FR" sz="1600" dirty="0" smtClean="0"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5"/>
              </a:rPr>
              <a:t>bokeh</a:t>
            </a:r>
            <a:r>
              <a:rPr lang="fr-FR" sz="1600" i="1" dirty="0" smtClean="0">
                <a:sym typeface="Wingdings" panose="05000000000000000000" pitchFamily="2" charset="2"/>
                <a:hlinkClick r:id="rId5"/>
              </a:rPr>
              <a:t> </a:t>
            </a:r>
            <a:r>
              <a:rPr lang="fr-FR" sz="1600" i="1" dirty="0" err="1" smtClean="0">
                <a:sym typeface="Wingdings" panose="05000000000000000000" pitchFamily="2" charset="2"/>
                <a:hlinkClick r:id="rId5"/>
              </a:rPr>
              <a:t>gallery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3" y="1845734"/>
            <a:ext cx="321849" cy="32184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02" y="1845734"/>
            <a:ext cx="321849" cy="32184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1" y="1845733"/>
            <a:ext cx="321849" cy="32184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07" y="2787278"/>
            <a:ext cx="321849" cy="32184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56" y="2787278"/>
            <a:ext cx="321849" cy="32184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13" y="3728822"/>
            <a:ext cx="321849" cy="321849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62" y="3728822"/>
            <a:ext cx="321849" cy="321849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8" y="4670366"/>
            <a:ext cx="321849" cy="321849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37" y="4670366"/>
            <a:ext cx="321849" cy="3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Basic charts to know </a:t>
            </a:r>
            <a:r>
              <a:rPr lang="fr-FR" sz="2400" dirty="0" smtClean="0"/>
              <a:t>(subjective…)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6643"/>
            <a:ext cx="1726201" cy="19395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90" y="1751531"/>
            <a:ext cx="1685925" cy="20097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24" y="1761056"/>
            <a:ext cx="1714500" cy="199072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933" y="1727718"/>
            <a:ext cx="1733550" cy="20574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3997074"/>
            <a:ext cx="1724025" cy="19812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389" y="3997074"/>
            <a:ext cx="1733550" cy="20002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023" y="3997074"/>
            <a:ext cx="1733550" cy="19907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658" y="3997074"/>
            <a:ext cx="1647825" cy="16383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962812" y="5635374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r>
              <a:rPr lang="fr-F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plot</a:t>
            </a:r>
            <a:endParaRPr lang="fr-F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Identify</a:t>
            </a:r>
            <a:r>
              <a:rPr lang="fr-FR" dirty="0" smtClean="0"/>
              <a:t> the chart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plot</a:t>
            </a:r>
          </a:p>
          <a:p>
            <a:pPr lvl="1">
              <a:spcAft>
                <a:spcPts val="600"/>
              </a:spcAft>
            </a:pPr>
            <a:r>
              <a:rPr lang="fr-FR" dirty="0" smtClean="0"/>
              <a:t>Chart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selected</a:t>
            </a:r>
            <a:r>
              <a:rPr lang="fr-FR" dirty="0" smtClean="0"/>
              <a:t> </a:t>
            </a:r>
            <a:r>
              <a:rPr lang="fr-FR" dirty="0" err="1" smtClean="0"/>
              <a:t>regarding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highlight</a:t>
            </a:r>
            <a:endParaRPr lang="fr-FR" dirty="0" smtClean="0"/>
          </a:p>
          <a:p>
            <a:pPr>
              <a:spcAft>
                <a:spcPts val="600"/>
              </a:spcAft>
            </a:pPr>
            <a:r>
              <a:rPr lang="fr-FR" dirty="0" smtClean="0"/>
              <a:t>Select a </a:t>
            </a:r>
            <a:r>
              <a:rPr lang="fr-FR" dirty="0" err="1" smtClean="0"/>
              <a:t>library</a:t>
            </a:r>
            <a:r>
              <a:rPr lang="fr-FR" dirty="0" smtClean="0"/>
              <a:t> (</a:t>
            </a:r>
            <a:r>
              <a:rPr lang="fr-FR" dirty="0" err="1" smtClean="0"/>
              <a:t>need</a:t>
            </a:r>
            <a:r>
              <a:rPr lang="fr-FR" dirty="0" smtClean="0"/>
              <a:t> interaction ? lot of data ?)</a:t>
            </a:r>
          </a:p>
          <a:p>
            <a:pPr>
              <a:spcAft>
                <a:spcPts val="600"/>
              </a:spcAft>
            </a:pPr>
            <a:r>
              <a:rPr lang="fr-FR" b="1" dirty="0" smtClean="0"/>
              <a:t>Read the doc </a:t>
            </a:r>
            <a:r>
              <a:rPr lang="fr-FR" dirty="0" smtClean="0"/>
              <a:t>and use the </a:t>
            </a:r>
            <a:r>
              <a:rPr lang="fr-FR" dirty="0" err="1" smtClean="0"/>
              <a:t>gallery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 smtClean="0"/>
          </a:p>
          <a:p>
            <a:r>
              <a:rPr lang="fr-FR" dirty="0" smtClean="0"/>
              <a:t>Update the plot to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 smtClean="0"/>
          </a:p>
          <a:p>
            <a:pPr lvl="1"/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manage to do </a:t>
            </a:r>
            <a:r>
              <a:rPr lang="fr-FR" dirty="0" err="1" smtClean="0"/>
              <a:t>it</a:t>
            </a:r>
            <a:r>
              <a:rPr lang="fr-FR" dirty="0" smtClean="0"/>
              <a:t> on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, </a:t>
            </a:r>
            <a:r>
              <a:rPr lang="fr-FR" dirty="0" err="1" smtClean="0"/>
              <a:t>ask</a:t>
            </a:r>
            <a:r>
              <a:rPr lang="fr-FR" dirty="0" smtClean="0"/>
              <a:t> </a:t>
            </a:r>
            <a:r>
              <a:rPr lang="fr-FR" dirty="0" err="1" smtClean="0"/>
              <a:t>google</a:t>
            </a:r>
            <a:r>
              <a:rPr lang="fr-FR" dirty="0" smtClean="0"/>
              <a:t> (</a:t>
            </a:r>
            <a:r>
              <a:rPr lang="fr-FR" dirty="0" err="1" smtClean="0"/>
              <a:t>prefer</a:t>
            </a:r>
            <a:r>
              <a:rPr lang="fr-FR" dirty="0" smtClean="0"/>
              <a:t> </a:t>
            </a:r>
            <a:r>
              <a:rPr lang="fr-FR" dirty="0" err="1" smtClean="0"/>
              <a:t>stackoverflow</a:t>
            </a:r>
            <a:r>
              <a:rPr lang="fr-FR" dirty="0" smtClean="0"/>
              <a:t> or the </a:t>
            </a:r>
            <a:r>
              <a:rPr lang="fr-FR" dirty="0" err="1" smtClean="0"/>
              <a:t>library’s</a:t>
            </a:r>
            <a:r>
              <a:rPr lang="fr-FR" dirty="0" smtClean="0"/>
              <a:t> forum)</a:t>
            </a:r>
          </a:p>
          <a:p>
            <a:pPr lvl="1"/>
            <a:r>
              <a:rPr lang="fr-FR" dirty="0" smtClean="0"/>
              <a:t>Read the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 in </a:t>
            </a:r>
            <a:r>
              <a:rPr lang="fr-FR" dirty="0" err="1" smtClean="0"/>
              <a:t>your</a:t>
            </a:r>
            <a:r>
              <a:rPr lang="fr-FR" dirty="0" smtClean="0"/>
              <a:t> code, </a:t>
            </a:r>
            <a:r>
              <a:rPr lang="fr-FR" dirty="0" err="1" smtClean="0"/>
              <a:t>search</a:t>
            </a:r>
            <a:r>
              <a:rPr lang="fr-FR" dirty="0" smtClean="0"/>
              <a:t> on </a:t>
            </a:r>
            <a:r>
              <a:rPr lang="fr-FR" dirty="0" err="1" smtClean="0"/>
              <a:t>google</a:t>
            </a:r>
            <a:r>
              <a:rPr lang="fr-FR" dirty="0" smtClean="0"/>
              <a:t>, update</a:t>
            </a:r>
          </a:p>
          <a:p>
            <a:pPr lvl="1"/>
            <a:r>
              <a:rPr lang="fr-FR" dirty="0" err="1" smtClean="0"/>
              <a:t>Repeat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until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have the chart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44" name="Picture 4" descr="Stack Overflow = Programmers' Best Friend | by Om Ashish Mishra | code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5" y="5079076"/>
            <a:ext cx="2401629" cy="9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cheet</a:t>
            </a:r>
            <a:r>
              <a:rPr lang="en-US" dirty="0" smtClean="0"/>
              <a:t> </a:t>
            </a:r>
            <a:r>
              <a:rPr lang="en-US" dirty="0" err="1" smtClean="0"/>
              <a:t>sheat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6" y="1660341"/>
            <a:ext cx="3048000" cy="36766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60" y="1660341"/>
            <a:ext cx="3038475" cy="2000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70" y="1593183"/>
            <a:ext cx="3048000" cy="40195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260" y="3716172"/>
            <a:ext cx="30384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6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cheet</a:t>
            </a:r>
            <a:r>
              <a:rPr lang="en-US" dirty="0" smtClean="0"/>
              <a:t> </a:t>
            </a:r>
            <a:r>
              <a:rPr lang="en-US" dirty="0" err="1" smtClean="0"/>
              <a:t>sheat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over 1d-array/list</a:t>
            </a:r>
          </a:p>
          <a:p>
            <a:pPr marL="108000" indent="0">
              <a:buNone/>
            </a:pPr>
            <a:endParaRPr lang="en-US" dirty="0" smtClean="0"/>
          </a:p>
          <a:p>
            <a:pPr marL="108000" indent="0">
              <a:buNone/>
            </a:pPr>
            <a:endParaRPr lang="en-US" dirty="0"/>
          </a:p>
          <a:p>
            <a:pPr marL="108000" indent="0">
              <a:buNone/>
            </a:pPr>
            <a:endParaRPr lang="en-US" dirty="0" smtClean="0"/>
          </a:p>
          <a:p>
            <a:pPr marL="108000" indent="0">
              <a:buNone/>
            </a:pPr>
            <a:endParaRPr lang="en-US" dirty="0"/>
          </a:p>
          <a:p>
            <a:r>
              <a:rPr lang="en-US" dirty="0" err="1" smtClean="0"/>
              <a:t>Dataframe</a:t>
            </a:r>
            <a:r>
              <a:rPr lang="en-US" dirty="0" smtClean="0"/>
              <a:t> et mask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31" y="2496301"/>
            <a:ext cx="2800350" cy="7048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45" y="2179189"/>
            <a:ext cx="3943350" cy="2571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45" y="2496301"/>
            <a:ext cx="2257425" cy="4857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30" y="2496301"/>
            <a:ext cx="3448050" cy="66675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610" y="4154122"/>
            <a:ext cx="481965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045" y="4633159"/>
            <a:ext cx="56388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61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Machine Learning</a:t>
            </a:r>
            <a:endParaRPr lang="fr-FR" sz="6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7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222020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8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11791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 is the process of </a:t>
            </a:r>
            <a:r>
              <a:rPr lang="en-US" i="1" dirty="0"/>
              <a:t>training</a:t>
            </a:r>
            <a:r>
              <a:rPr lang="en-US" dirty="0"/>
              <a:t> a piece of software, called a </a:t>
            </a:r>
            <a:r>
              <a:rPr lang="en-US" dirty="0">
                <a:solidFill>
                  <a:schemeClr val="accent1"/>
                </a:solidFill>
              </a:rPr>
              <a:t>model</a:t>
            </a:r>
            <a:r>
              <a:rPr lang="en-US" dirty="0"/>
              <a:t>, to make useful </a:t>
            </a:r>
            <a:r>
              <a:rPr lang="en-US" dirty="0">
                <a:solidFill>
                  <a:schemeClr val="accent1"/>
                </a:solidFill>
              </a:rPr>
              <a:t>predictions</a:t>
            </a:r>
            <a:r>
              <a:rPr lang="en-US" dirty="0"/>
              <a:t> from data. An ML model represents the mathematical relationship between the elements of data that an ML system uses to make predictions.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4" name="Groupe 33"/>
          <p:cNvGrpSpPr/>
          <p:nvPr/>
        </p:nvGrpSpPr>
        <p:grpSpPr>
          <a:xfrm>
            <a:off x="2324958" y="4036076"/>
            <a:ext cx="3265050" cy="1158163"/>
            <a:chOff x="2438550" y="3866646"/>
            <a:chExt cx="3265050" cy="1158163"/>
          </a:xfrm>
        </p:grpSpPr>
        <p:sp>
          <p:nvSpPr>
            <p:cNvPr id="15" name="Google Shape;153;p25"/>
            <p:cNvSpPr/>
            <p:nvPr/>
          </p:nvSpPr>
          <p:spPr>
            <a:xfrm>
              <a:off x="3435225" y="4349251"/>
              <a:ext cx="1044900" cy="67555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Model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154;p25"/>
            <p:cNvCxnSpPr/>
            <p:nvPr/>
          </p:nvCxnSpPr>
          <p:spPr>
            <a:xfrm>
              <a:off x="261892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55;p25"/>
            <p:cNvCxnSpPr/>
            <p:nvPr/>
          </p:nvCxnSpPr>
          <p:spPr>
            <a:xfrm>
              <a:off x="448012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156;p25"/>
            <p:cNvSpPr txBox="1"/>
            <p:nvPr/>
          </p:nvSpPr>
          <p:spPr>
            <a:xfrm>
              <a:off x="2438550" y="4304592"/>
              <a:ext cx="816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Input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" name="Google Shape;157;p25"/>
            <p:cNvSpPr txBox="1"/>
            <p:nvPr/>
          </p:nvSpPr>
          <p:spPr>
            <a:xfrm>
              <a:off x="4604700" y="4303388"/>
              <a:ext cx="10989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rgbClr val="0070C0"/>
                  </a:solidFill>
                  <a:ea typeface="Montserrat"/>
                  <a:cs typeface="Montserrat"/>
                  <a:sym typeface="Montserrat"/>
                </a:rPr>
                <a:t>Output ?</a:t>
              </a:r>
              <a:endParaRPr dirty="0">
                <a:solidFill>
                  <a:srgbClr val="0070C0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" name="Google Shape;158;p25"/>
            <p:cNvSpPr txBox="1"/>
            <p:nvPr/>
          </p:nvSpPr>
          <p:spPr>
            <a:xfrm>
              <a:off x="2438550" y="3866646"/>
              <a:ext cx="326505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Montserrat"/>
                  <a:cs typeface="Montserrat"/>
                  <a:sym typeface="Montserrat"/>
                </a:rPr>
                <a:t>CLASSICAL APPROACH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6635408" y="4036076"/>
            <a:ext cx="3265050" cy="1158163"/>
            <a:chOff x="6749000" y="3866646"/>
            <a:chExt cx="3265050" cy="1158163"/>
          </a:xfrm>
        </p:grpSpPr>
        <p:sp>
          <p:nvSpPr>
            <p:cNvPr id="21" name="Google Shape;153;p25"/>
            <p:cNvSpPr/>
            <p:nvPr/>
          </p:nvSpPr>
          <p:spPr>
            <a:xfrm>
              <a:off x="7745675" y="4349251"/>
              <a:ext cx="1044900" cy="67555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 smtClean="0">
                  <a:solidFill>
                    <a:srgbClr val="0070C0"/>
                  </a:solidFill>
                  <a:ea typeface="Montserrat"/>
                  <a:cs typeface="Montserrat"/>
                  <a:sym typeface="Montserrat"/>
                </a:rPr>
                <a:t>Model ?</a:t>
              </a:r>
              <a:endParaRPr dirty="0">
                <a:solidFill>
                  <a:srgbClr val="0070C0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2" name="Google Shape;154;p25"/>
            <p:cNvCxnSpPr/>
            <p:nvPr/>
          </p:nvCxnSpPr>
          <p:spPr>
            <a:xfrm>
              <a:off x="692937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55;p25"/>
            <p:cNvCxnSpPr/>
            <p:nvPr/>
          </p:nvCxnSpPr>
          <p:spPr>
            <a:xfrm>
              <a:off x="8790575" y="4687030"/>
              <a:ext cx="81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Google Shape;156;p25"/>
            <p:cNvSpPr txBox="1"/>
            <p:nvPr/>
          </p:nvSpPr>
          <p:spPr>
            <a:xfrm>
              <a:off x="6749000" y="4304592"/>
              <a:ext cx="8163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Input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157;p25"/>
            <p:cNvSpPr txBox="1"/>
            <p:nvPr/>
          </p:nvSpPr>
          <p:spPr>
            <a:xfrm>
              <a:off x="8915150" y="4303388"/>
              <a:ext cx="1098900" cy="3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dirty="0" smtClean="0">
                  <a:solidFill>
                    <a:schemeClr val="accent1"/>
                  </a:solidFill>
                  <a:ea typeface="Montserrat"/>
                  <a:cs typeface="Montserrat"/>
                  <a:sym typeface="Montserrat"/>
                </a:rPr>
                <a:t>Output</a:t>
              </a:r>
              <a:endParaRPr dirty="0">
                <a:solidFill>
                  <a:schemeClr val="accent1"/>
                </a:solidFill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" name="Google Shape;158;p25"/>
            <p:cNvSpPr txBox="1"/>
            <p:nvPr/>
          </p:nvSpPr>
          <p:spPr>
            <a:xfrm>
              <a:off x="6749000" y="3866646"/>
              <a:ext cx="326505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Montserrat"/>
                  <a:cs typeface="Montserrat"/>
                  <a:sym typeface="Montserrat"/>
                </a:rPr>
                <a:t>MACHINE LEARNING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2324958" y="3422194"/>
            <a:ext cx="75755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BASIC IDEA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2324958" y="3791352"/>
            <a:ext cx="757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turn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1386038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0" dirty="0" smtClean="0">
                <a:solidFill>
                  <a:schemeClr val="accent1"/>
                </a:solidFill>
              </a:rPr>
              <a:t>?</a:t>
            </a:r>
            <a:endParaRPr lang="fr-FR" sz="12000" dirty="0">
              <a:solidFill>
                <a:schemeClr val="accent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3166712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 smtClean="0">
                <a:solidFill>
                  <a:schemeClr val="accent1"/>
                </a:solidFill>
              </a:rPr>
              <a:t>AI </a:t>
            </a:r>
            <a:r>
              <a:rPr lang="fr-FR" sz="7200" dirty="0" err="1" smtClean="0">
                <a:solidFill>
                  <a:schemeClr val="accent1"/>
                </a:solidFill>
              </a:rPr>
              <a:t>Terms</a:t>
            </a:r>
            <a:endParaRPr lang="fr-F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i="1" dirty="0" err="1"/>
              <a:t>datascience</a:t>
            </a:r>
            <a:r>
              <a:rPr lang="fr-FR" dirty="0"/>
              <a:t> ?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97280" y="2083442"/>
            <a:ext cx="42826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chemeClr val="accent1"/>
                </a:solidFill>
              </a:rPr>
              <a:t>DÉFINITION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just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Il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s’agit de 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l’extraction d’informations exploitables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à partir de 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données brutes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fr-F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champ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multidisciplinaire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pour but principal d’identifier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tendances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motifs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connexions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des 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corrélations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dans les larges ensembles de données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9913" y="2083442"/>
            <a:ext cx="2201504" cy="38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DISCIPLINES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0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95617"/>
              </p:ext>
            </p:extLst>
          </p:nvPr>
        </p:nvGraphicFramePr>
        <p:xfrm>
          <a:off x="6966226" y="1717259"/>
          <a:ext cx="4720156" cy="431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E75F51-4707-4C32-8DFF-00C4A54F6A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D5E75F51-4707-4C32-8DFF-00C4A54F6A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81DAC3-9A5A-4596-B4BE-C96A9ED8D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graphicEl>
                                              <a:dgm id="{1381DAC3-9A5A-4596-B4BE-C96A9ED8D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531DBF2-CFDB-4109-8346-C5A41ADB5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graphicEl>
                                              <a:dgm id="{3531DBF2-CFDB-4109-8346-C5A41ADB5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6D5E9A-FA53-459D-9121-6FEAA97F2C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dgm id="{F06D5E9A-FA53-459D-9121-6FEAA97F2C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1054258-BD53-4411-B8A3-FDFFAABAB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dgm id="{91054258-BD53-4411-B8A3-FDFFAABAB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64DC72B-14C7-4B54-B2B4-A9C80685FA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graphicEl>
                                              <a:dgm id="{D64DC72B-14C7-4B54-B2B4-A9C80685FA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F834212-3906-4D0E-AB7D-797858D4B8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graphicEl>
                                              <a:dgm id="{1F834212-3906-4D0E-AB7D-797858D4B8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C25CF3-AF16-454F-B8BE-57D0406BA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graphicEl>
                                              <a:dgm id="{9EC25CF3-AF16-454F-B8BE-57D0406BAE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D3E2007-355A-412E-B4D1-4F940E64B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dgm id="{FD3E2007-355A-412E-B4D1-4F940E64B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D68A83-58B4-468E-808A-59FF17770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28D68A83-58B4-468E-808A-59FF17770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334AAD-4218-4DD2-8642-B25BB9074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graphicEl>
                                              <a:dgm id="{F2334AAD-4218-4DD2-8642-B25BB9074F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72B0EA9-2240-45B1-B8DA-CD9E05F6A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graphicEl>
                                              <a:dgm id="{572B0EA9-2240-45B1-B8DA-CD9E05F6A2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1A035D-0397-4749-BE88-A7AB833D16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graphicEl>
                                              <a:dgm id="{AE1A035D-0397-4749-BE88-A7AB833D16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10" grpId="0" uiExpand="1">
        <p:bldSub>
          <a:bldDgm bld="lvl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Google Shape;586;p51"/>
          <p:cNvSpPr txBox="1"/>
          <p:nvPr/>
        </p:nvSpPr>
        <p:spPr>
          <a:xfrm>
            <a:off x="1097280" y="754688"/>
            <a:ext cx="651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" name="Google Shape;587;p51"/>
          <p:cNvSpPr txBox="1"/>
          <p:nvPr/>
        </p:nvSpPr>
        <p:spPr>
          <a:xfrm>
            <a:off x="2748309" y="1431687"/>
            <a:ext cx="651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7" name="Google Shape;588;p51"/>
          <p:cNvSpPr txBox="1"/>
          <p:nvPr/>
        </p:nvSpPr>
        <p:spPr>
          <a:xfrm>
            <a:off x="6445903" y="987100"/>
            <a:ext cx="538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GRU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8" name="Google Shape;589;p51"/>
          <p:cNvSpPr txBox="1"/>
          <p:nvPr/>
        </p:nvSpPr>
        <p:spPr>
          <a:xfrm>
            <a:off x="8971285" y="2044875"/>
            <a:ext cx="838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0" name="Google Shape;591;p51"/>
          <p:cNvSpPr txBox="1"/>
          <p:nvPr/>
        </p:nvSpPr>
        <p:spPr>
          <a:xfrm>
            <a:off x="8971285" y="3636416"/>
            <a:ext cx="884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1" name="Google Shape;592;p51"/>
          <p:cNvSpPr txBox="1"/>
          <p:nvPr/>
        </p:nvSpPr>
        <p:spPr>
          <a:xfrm>
            <a:off x="10114120" y="1620962"/>
            <a:ext cx="884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2" name="Google Shape;593;p51"/>
          <p:cNvSpPr txBox="1"/>
          <p:nvPr/>
        </p:nvSpPr>
        <p:spPr>
          <a:xfrm>
            <a:off x="1520221" y="3797249"/>
            <a:ext cx="1349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3" name="Google Shape;594;p51"/>
          <p:cNvSpPr txBox="1"/>
          <p:nvPr/>
        </p:nvSpPr>
        <p:spPr>
          <a:xfrm>
            <a:off x="2593477" y="5095837"/>
            <a:ext cx="1066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4" name="Google Shape;595;p51"/>
          <p:cNvSpPr txBox="1"/>
          <p:nvPr/>
        </p:nvSpPr>
        <p:spPr>
          <a:xfrm>
            <a:off x="7776206" y="752909"/>
            <a:ext cx="15777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5" name="Google Shape;596;p51"/>
          <p:cNvSpPr txBox="1"/>
          <p:nvPr/>
        </p:nvSpPr>
        <p:spPr>
          <a:xfrm>
            <a:off x="8046660" y="4682168"/>
            <a:ext cx="13140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Maintenance prédictive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6" name="Google Shape;597;p51"/>
          <p:cNvSpPr txBox="1"/>
          <p:nvPr/>
        </p:nvSpPr>
        <p:spPr>
          <a:xfrm>
            <a:off x="2401927" y="2498662"/>
            <a:ext cx="1449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17" name="Google Shape;598;p51"/>
          <p:cNvSpPr txBox="1"/>
          <p:nvPr/>
        </p:nvSpPr>
        <p:spPr>
          <a:xfrm>
            <a:off x="7409475" y="5422360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Réseau de neurone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8" name="Google Shape;599;p51"/>
          <p:cNvSpPr txBox="1"/>
          <p:nvPr/>
        </p:nvSpPr>
        <p:spPr>
          <a:xfrm>
            <a:off x="10857583" y="361290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9" name="Google Shape;600;p51"/>
          <p:cNvSpPr txBox="1"/>
          <p:nvPr/>
        </p:nvSpPr>
        <p:spPr>
          <a:xfrm>
            <a:off x="1421709" y="2513261"/>
            <a:ext cx="5382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LDA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0" name="Google Shape;601;p51"/>
          <p:cNvSpPr txBox="1"/>
          <p:nvPr/>
        </p:nvSpPr>
        <p:spPr>
          <a:xfrm>
            <a:off x="2869921" y="34519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1" name="Google Shape;602;p51"/>
          <p:cNvSpPr txBox="1"/>
          <p:nvPr/>
        </p:nvSpPr>
        <p:spPr>
          <a:xfrm>
            <a:off x="742380" y="5004661"/>
            <a:ext cx="709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" name="Google Shape;603;p51"/>
          <p:cNvSpPr txBox="1"/>
          <p:nvPr/>
        </p:nvSpPr>
        <p:spPr>
          <a:xfrm>
            <a:off x="10556470" y="421688"/>
            <a:ext cx="8388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OSVM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3" name="Google Shape;604;p51"/>
          <p:cNvSpPr txBox="1"/>
          <p:nvPr/>
        </p:nvSpPr>
        <p:spPr>
          <a:xfrm>
            <a:off x="4796700" y="462551"/>
            <a:ext cx="1395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Agglomerative clustering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4" name="Google Shape;605;p51"/>
          <p:cNvSpPr txBox="1"/>
          <p:nvPr/>
        </p:nvSpPr>
        <p:spPr>
          <a:xfrm>
            <a:off x="5078100" y="5242888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5" name="Google Shape;606;p51"/>
          <p:cNvSpPr txBox="1"/>
          <p:nvPr/>
        </p:nvSpPr>
        <p:spPr>
          <a:xfrm>
            <a:off x="6605075" y="2615145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Naive Bayesian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6" name="Google Shape;607;p51"/>
          <p:cNvSpPr txBox="1"/>
          <p:nvPr/>
        </p:nvSpPr>
        <p:spPr>
          <a:xfrm>
            <a:off x="4213050" y="1541627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Markov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7" name="Google Shape;608;p51"/>
          <p:cNvSpPr txBox="1"/>
          <p:nvPr/>
        </p:nvSpPr>
        <p:spPr>
          <a:xfrm>
            <a:off x="9815400" y="5338880"/>
            <a:ext cx="11673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8" name="Google Shape;609;p51"/>
          <p:cNvSpPr txBox="1"/>
          <p:nvPr/>
        </p:nvSpPr>
        <p:spPr>
          <a:xfrm>
            <a:off x="10132633" y="4550975"/>
            <a:ext cx="1449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Apprentissage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98" y="1554290"/>
            <a:ext cx="4842503" cy="3566158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0" y="595954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Note: all AI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domains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representations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right and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wrong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Learning areas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17920" y="1845734"/>
            <a:ext cx="4937760" cy="4143999"/>
          </a:xfrm>
        </p:spPr>
        <p:txBody>
          <a:bodyPr>
            <a:normAutofit/>
          </a:bodyPr>
          <a:lstStyle/>
          <a:p>
            <a:pPr marL="450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Supervised </a:t>
            </a:r>
            <a:r>
              <a:rPr lang="en-US" sz="1400" b="1" dirty="0"/>
              <a:t>learning </a:t>
            </a:r>
            <a:r>
              <a:rPr lang="en-US" sz="1400" dirty="0"/>
              <a:t>models</a:t>
            </a:r>
            <a:r>
              <a:rPr lang="en-US" sz="1400" b="1" dirty="0"/>
              <a:t> </a:t>
            </a:r>
            <a:r>
              <a:rPr lang="en-US" sz="1400" dirty="0"/>
              <a:t>can make predictions after seeing lots of data with the correct answers and then discovering the connections between the elements in the data that produce the correct answers</a:t>
            </a:r>
            <a:endParaRPr lang="fr-FR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400" dirty="0" smtClean="0"/>
              <a:t>A</a:t>
            </a:r>
            <a:r>
              <a:rPr lang="fr-FR" sz="1400" dirty="0"/>
              <a:t> </a:t>
            </a:r>
            <a:r>
              <a:rPr lang="fr-FR" sz="1400" b="1" dirty="0" err="1"/>
              <a:t>R</a:t>
            </a:r>
            <a:r>
              <a:rPr lang="fr-FR" sz="1400" b="1" dirty="0" err="1" smtClean="0"/>
              <a:t>egression</a:t>
            </a:r>
            <a:r>
              <a:rPr lang="fr-FR" sz="1400" b="1" dirty="0" smtClean="0"/>
              <a:t> </a:t>
            </a:r>
            <a:r>
              <a:rPr lang="fr-FR" sz="1400" dirty="0"/>
              <a:t>model </a:t>
            </a:r>
            <a:r>
              <a:rPr lang="en-US" sz="1400" dirty="0" smtClean="0"/>
              <a:t>predicts</a:t>
            </a:r>
            <a:r>
              <a:rPr lang="fr-FR" sz="1400" dirty="0" smtClean="0"/>
              <a:t> </a:t>
            </a:r>
            <a:r>
              <a:rPr lang="fr-FR" sz="1400" dirty="0"/>
              <a:t>a </a:t>
            </a:r>
            <a:r>
              <a:rPr lang="en-US" sz="1400" dirty="0" smtClean="0"/>
              <a:t>numeric</a:t>
            </a:r>
            <a:r>
              <a:rPr lang="fr-FR" sz="1400" dirty="0" smtClean="0"/>
              <a:t> </a:t>
            </a:r>
            <a:r>
              <a:rPr lang="fr-FR" sz="1400" dirty="0"/>
              <a:t>value</a:t>
            </a:r>
            <a:endParaRPr lang="en-US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Classification </a:t>
            </a:r>
            <a:r>
              <a:rPr lang="en-US" sz="1400" dirty="0"/>
              <a:t>models predict the likelihood that something belongs to a category</a:t>
            </a:r>
            <a:endParaRPr lang="fr-FR" sz="1400" dirty="0" smtClean="0"/>
          </a:p>
          <a:p>
            <a:pPr marL="450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An unsupervised learning </a:t>
            </a:r>
            <a:r>
              <a:rPr lang="en-US" sz="1400" dirty="0"/>
              <a:t>model's goal is to identify meaningful patterns among the </a:t>
            </a:r>
            <a:r>
              <a:rPr lang="en-US" sz="1400" dirty="0" smtClean="0"/>
              <a:t>data without knowing the correct answers.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Reinforcement learning</a:t>
            </a:r>
            <a:r>
              <a:rPr lang="en-US" sz="1400" dirty="0"/>
              <a:t> models make predictions by getting rewards or penalties based on actions performed within an environment.</a:t>
            </a:r>
            <a:endParaRPr lang="fr-FR" sz="1400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5" y="1725095"/>
            <a:ext cx="5961965" cy="4264639"/>
          </a:xfrm>
        </p:spPr>
      </p:pic>
      <p:sp>
        <p:nvSpPr>
          <p:cNvPr id="9" name="ZoneTexte 8"/>
          <p:cNvSpPr txBox="1"/>
          <p:nvPr/>
        </p:nvSpPr>
        <p:spPr>
          <a:xfrm>
            <a:off x="6574054" y="6047302"/>
            <a:ext cx="305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Recommended</a:t>
            </a:r>
            <a:r>
              <a:rPr lang="fr-FR" sz="1200" i="1" dirty="0" smtClean="0"/>
              <a:t> to </a:t>
            </a:r>
            <a:r>
              <a:rPr lang="fr-FR" sz="1200" i="1" dirty="0" err="1" smtClean="0"/>
              <a:t>read</a:t>
            </a:r>
            <a:r>
              <a:rPr lang="fr-FR" sz="1200" i="1" dirty="0" smtClean="0"/>
              <a:t>: </a:t>
            </a:r>
            <a:r>
              <a:rPr lang="fr-FR" sz="1200" i="1" dirty="0" err="1" smtClean="0">
                <a:hlinkClick r:id="rId3"/>
              </a:rPr>
              <a:t>What</a:t>
            </a:r>
            <a:r>
              <a:rPr lang="fr-FR" sz="1200" i="1" dirty="0" smtClean="0">
                <a:hlinkClick r:id="rId3"/>
              </a:rPr>
              <a:t> </a:t>
            </a:r>
            <a:r>
              <a:rPr lang="fr-FR" sz="1200" i="1" dirty="0" err="1" smtClean="0">
                <a:hlinkClick r:id="rId3"/>
              </a:rPr>
              <a:t>is</a:t>
            </a:r>
            <a:r>
              <a:rPr lang="fr-FR" sz="1200" i="1" dirty="0" smtClean="0">
                <a:hlinkClick r:id="rId3"/>
              </a:rPr>
              <a:t> ML</a:t>
            </a:r>
            <a:r>
              <a:rPr lang="fr-FR" sz="1200" i="1" dirty="0" smtClean="0"/>
              <a:t> by Google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6815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classifier work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6" name="Google Shape;909;p57"/>
          <p:cNvCxnSpPr/>
          <p:nvPr/>
        </p:nvCxnSpPr>
        <p:spPr>
          <a:xfrm>
            <a:off x="6181380" y="2268935"/>
            <a:ext cx="0" cy="35131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3" name="Groupe 112"/>
          <p:cNvGrpSpPr/>
          <p:nvPr/>
        </p:nvGrpSpPr>
        <p:grpSpPr>
          <a:xfrm>
            <a:off x="2018431" y="3363182"/>
            <a:ext cx="839942" cy="763879"/>
            <a:chOff x="2018431" y="3363182"/>
            <a:chExt cx="839942" cy="763879"/>
          </a:xfrm>
        </p:grpSpPr>
        <p:sp>
          <p:nvSpPr>
            <p:cNvPr id="9" name="Google Shape;912;p57"/>
            <p:cNvSpPr/>
            <p:nvPr/>
          </p:nvSpPr>
          <p:spPr>
            <a:xfrm>
              <a:off x="2259886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3;p57"/>
            <p:cNvSpPr/>
            <p:nvPr/>
          </p:nvSpPr>
          <p:spPr>
            <a:xfrm>
              <a:off x="2432236" y="369861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4;p57"/>
            <p:cNvSpPr/>
            <p:nvPr/>
          </p:nvSpPr>
          <p:spPr>
            <a:xfrm>
              <a:off x="2432236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5;p57"/>
            <p:cNvSpPr/>
            <p:nvPr/>
          </p:nvSpPr>
          <p:spPr>
            <a:xfrm>
              <a:off x="2604588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6;p57"/>
            <p:cNvSpPr/>
            <p:nvPr/>
          </p:nvSpPr>
          <p:spPr>
            <a:xfrm>
              <a:off x="2346061" y="344704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7"/>
            <p:cNvSpPr/>
            <p:nvPr/>
          </p:nvSpPr>
          <p:spPr>
            <a:xfrm>
              <a:off x="2518412" y="3614753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7"/>
            <p:cNvSpPr/>
            <p:nvPr/>
          </p:nvSpPr>
          <p:spPr>
            <a:xfrm>
              <a:off x="2518412" y="378246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7"/>
            <p:cNvSpPr/>
            <p:nvPr/>
          </p:nvSpPr>
          <p:spPr>
            <a:xfrm>
              <a:off x="2690763" y="378246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0;p57"/>
            <p:cNvSpPr/>
            <p:nvPr/>
          </p:nvSpPr>
          <p:spPr>
            <a:xfrm>
              <a:off x="2518412" y="344704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1;p57"/>
            <p:cNvSpPr/>
            <p:nvPr/>
          </p:nvSpPr>
          <p:spPr>
            <a:xfrm>
              <a:off x="2690763" y="3614753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22;p57"/>
            <p:cNvSpPr/>
            <p:nvPr/>
          </p:nvSpPr>
          <p:spPr>
            <a:xfrm>
              <a:off x="2690763" y="3866324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23;p57"/>
            <p:cNvSpPr/>
            <p:nvPr/>
          </p:nvSpPr>
          <p:spPr>
            <a:xfrm>
              <a:off x="2564920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4;p57"/>
            <p:cNvSpPr/>
            <p:nvPr/>
          </p:nvSpPr>
          <p:spPr>
            <a:xfrm>
              <a:off x="2604588" y="3363182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5;p57"/>
            <p:cNvSpPr/>
            <p:nvPr/>
          </p:nvSpPr>
          <p:spPr>
            <a:xfrm>
              <a:off x="2776938" y="3530896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26;p57"/>
            <p:cNvSpPr/>
            <p:nvPr/>
          </p:nvSpPr>
          <p:spPr>
            <a:xfrm>
              <a:off x="2776938" y="3698610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7;p57"/>
            <p:cNvSpPr/>
            <p:nvPr/>
          </p:nvSpPr>
          <p:spPr>
            <a:xfrm>
              <a:off x="2766167" y="3380501"/>
              <a:ext cx="81435" cy="7924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8;p57"/>
            <p:cNvSpPr/>
            <p:nvPr/>
          </p:nvSpPr>
          <p:spPr>
            <a:xfrm rot="1047671">
              <a:off x="2059721" y="367752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9;p57"/>
            <p:cNvSpPr/>
            <p:nvPr/>
          </p:nvSpPr>
          <p:spPr>
            <a:xfrm rot="1047671">
              <a:off x="2071690" y="3810111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0;p57"/>
            <p:cNvSpPr/>
            <p:nvPr/>
          </p:nvSpPr>
          <p:spPr>
            <a:xfrm rot="1047671">
              <a:off x="2018431" y="396961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1;p57"/>
            <p:cNvSpPr/>
            <p:nvPr/>
          </p:nvSpPr>
          <p:spPr>
            <a:xfrm rot="1047671">
              <a:off x="2182347" y="4021443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2;p57"/>
            <p:cNvSpPr/>
            <p:nvPr/>
          </p:nvSpPr>
          <p:spPr>
            <a:xfrm rot="1047671">
              <a:off x="2200920" y="3638399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3;p57"/>
            <p:cNvSpPr/>
            <p:nvPr/>
          </p:nvSpPr>
          <p:spPr>
            <a:xfrm rot="1047671">
              <a:off x="2180278" y="3756272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4;p57"/>
            <p:cNvSpPr/>
            <p:nvPr/>
          </p:nvSpPr>
          <p:spPr>
            <a:xfrm rot="1047671">
              <a:off x="2127018" y="3915778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5;p57"/>
            <p:cNvSpPr/>
            <p:nvPr/>
          </p:nvSpPr>
          <p:spPr>
            <a:xfrm rot="1047671">
              <a:off x="2290934" y="3967604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6;p57"/>
            <p:cNvSpPr/>
            <p:nvPr/>
          </p:nvSpPr>
          <p:spPr>
            <a:xfrm rot="1047671">
              <a:off x="2233537" y="3596766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7;p57"/>
            <p:cNvSpPr/>
            <p:nvPr/>
          </p:nvSpPr>
          <p:spPr>
            <a:xfrm rot="1047671">
              <a:off x="2344193" y="3808098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8;p57"/>
            <p:cNvSpPr/>
            <p:nvPr/>
          </p:nvSpPr>
          <p:spPr>
            <a:xfrm rot="1047671">
              <a:off x="2264304" y="404735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9;p57"/>
            <p:cNvSpPr/>
            <p:nvPr/>
          </p:nvSpPr>
          <p:spPr>
            <a:xfrm rot="1047671">
              <a:off x="2454850" y="401943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0;p57"/>
            <p:cNvSpPr/>
            <p:nvPr/>
          </p:nvSpPr>
          <p:spPr>
            <a:xfrm rot="1047671">
              <a:off x="2342124" y="3542927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;p57"/>
            <p:cNvSpPr/>
            <p:nvPr/>
          </p:nvSpPr>
          <p:spPr>
            <a:xfrm rot="1047671">
              <a:off x="2452781" y="3754259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2;p57"/>
            <p:cNvSpPr/>
            <p:nvPr/>
          </p:nvSpPr>
          <p:spPr>
            <a:xfrm rot="1047671">
              <a:off x="2399522" y="3913764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3;p57"/>
            <p:cNvSpPr/>
            <p:nvPr/>
          </p:nvSpPr>
          <p:spPr>
            <a:xfrm rot="1047671">
              <a:off x="2563437" y="3965590"/>
              <a:ext cx="81908" cy="79704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roupe 113"/>
          <p:cNvGrpSpPr/>
          <p:nvPr/>
        </p:nvGrpSpPr>
        <p:grpSpPr>
          <a:xfrm>
            <a:off x="2524988" y="4150762"/>
            <a:ext cx="1135670" cy="889268"/>
            <a:chOff x="2524988" y="4150762"/>
            <a:chExt cx="1135670" cy="889268"/>
          </a:xfrm>
        </p:grpSpPr>
        <p:sp>
          <p:nvSpPr>
            <p:cNvPr id="41" name="Google Shape;944;p57"/>
            <p:cNvSpPr/>
            <p:nvPr/>
          </p:nvSpPr>
          <p:spPr>
            <a:xfrm rot="2166155">
              <a:off x="2985171" y="453926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5;p57"/>
            <p:cNvSpPr/>
            <p:nvPr/>
          </p:nvSpPr>
          <p:spPr>
            <a:xfrm rot="2166155">
              <a:off x="3023300" y="4773524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6;p57"/>
            <p:cNvSpPr/>
            <p:nvPr/>
          </p:nvSpPr>
          <p:spPr>
            <a:xfrm rot="2166155">
              <a:off x="3439047" y="4238352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7;p57"/>
            <p:cNvSpPr/>
            <p:nvPr/>
          </p:nvSpPr>
          <p:spPr>
            <a:xfrm rot="2166155">
              <a:off x="3578482" y="433693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8;p57"/>
            <p:cNvSpPr/>
            <p:nvPr/>
          </p:nvSpPr>
          <p:spPr>
            <a:xfrm rot="2166155">
              <a:off x="3105541" y="4520709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9;p57"/>
            <p:cNvSpPr/>
            <p:nvPr/>
          </p:nvSpPr>
          <p:spPr>
            <a:xfrm rot="2166155">
              <a:off x="3143670" y="4754973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0;p57"/>
            <p:cNvSpPr/>
            <p:nvPr/>
          </p:nvSpPr>
          <p:spPr>
            <a:xfrm rot="2166155">
              <a:off x="3559418" y="4219801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1;p57"/>
            <p:cNvSpPr/>
            <p:nvPr/>
          </p:nvSpPr>
          <p:spPr>
            <a:xfrm rot="2166155">
              <a:off x="2947041" y="4304998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2;p57"/>
            <p:cNvSpPr/>
            <p:nvPr/>
          </p:nvSpPr>
          <p:spPr>
            <a:xfrm rot="2166155">
              <a:off x="3244976" y="4619289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3;p57"/>
            <p:cNvSpPr/>
            <p:nvPr/>
          </p:nvSpPr>
          <p:spPr>
            <a:xfrm rot="2166155">
              <a:off x="3048347" y="4169314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4;p57"/>
            <p:cNvSpPr/>
            <p:nvPr/>
          </p:nvSpPr>
          <p:spPr>
            <a:xfrm rot="2166155">
              <a:off x="2896388" y="4372840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5;p57"/>
            <p:cNvSpPr/>
            <p:nvPr/>
          </p:nvSpPr>
          <p:spPr>
            <a:xfrm rot="2166155">
              <a:off x="3086476" y="4403578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6;p57"/>
            <p:cNvSpPr/>
            <p:nvPr/>
          </p:nvSpPr>
          <p:spPr>
            <a:xfrm rot="2166155">
              <a:off x="3365346" y="4600737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57;p57"/>
            <p:cNvSpPr/>
            <p:nvPr/>
          </p:nvSpPr>
          <p:spPr>
            <a:xfrm rot="2166155">
              <a:off x="3168717" y="4150762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8;p57"/>
            <p:cNvSpPr/>
            <p:nvPr/>
          </p:nvSpPr>
          <p:spPr>
            <a:xfrm rot="2166155">
              <a:off x="3067411" y="428644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9;p57"/>
            <p:cNvSpPr/>
            <p:nvPr/>
          </p:nvSpPr>
          <p:spPr>
            <a:xfrm rot="2166155">
              <a:off x="3206846" y="438502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0;p57"/>
            <p:cNvSpPr/>
            <p:nvPr/>
          </p:nvSpPr>
          <p:spPr>
            <a:xfrm rot="3187806">
              <a:off x="2703662" y="4422237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1;p57"/>
            <p:cNvSpPr/>
            <p:nvPr/>
          </p:nvSpPr>
          <p:spPr>
            <a:xfrm rot="3187806">
              <a:off x="2665533" y="465649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62;p57"/>
            <p:cNvSpPr/>
            <p:nvPr/>
          </p:nvSpPr>
          <p:spPr>
            <a:xfrm rot="3187806">
              <a:off x="2526098" y="475507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63;p57"/>
            <p:cNvSpPr/>
            <p:nvPr/>
          </p:nvSpPr>
          <p:spPr>
            <a:xfrm rot="3187806">
              <a:off x="2627403" y="4890763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64;p57"/>
            <p:cNvSpPr/>
            <p:nvPr/>
          </p:nvSpPr>
          <p:spPr>
            <a:xfrm rot="3187806">
              <a:off x="2824032" y="444078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65;p57"/>
            <p:cNvSpPr/>
            <p:nvPr/>
          </p:nvSpPr>
          <p:spPr>
            <a:xfrm rot="3187806">
              <a:off x="2785903" y="467505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66;p57"/>
            <p:cNvSpPr/>
            <p:nvPr/>
          </p:nvSpPr>
          <p:spPr>
            <a:xfrm rot="3187806">
              <a:off x="2646468" y="4773631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67;p57"/>
            <p:cNvSpPr/>
            <p:nvPr/>
          </p:nvSpPr>
          <p:spPr>
            <a:xfrm rot="3187806">
              <a:off x="3264826" y="4238459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68;p57"/>
            <p:cNvSpPr/>
            <p:nvPr/>
          </p:nvSpPr>
          <p:spPr>
            <a:xfrm rot="3187806">
              <a:off x="2925338" y="457647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69;p57"/>
            <p:cNvSpPr/>
            <p:nvPr/>
          </p:nvSpPr>
          <p:spPr>
            <a:xfrm rot="3187806">
              <a:off x="2887208" y="4810735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0;p57"/>
            <p:cNvSpPr/>
            <p:nvPr/>
          </p:nvSpPr>
          <p:spPr>
            <a:xfrm rot="3187806">
              <a:off x="2678057" y="4958605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71;p57"/>
            <p:cNvSpPr/>
            <p:nvPr/>
          </p:nvSpPr>
          <p:spPr>
            <a:xfrm rot="3187806">
              <a:off x="3366132" y="437414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72;p57"/>
            <p:cNvSpPr/>
            <p:nvPr/>
          </p:nvSpPr>
          <p:spPr>
            <a:xfrm rot="3187806">
              <a:off x="3045708" y="4595024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73;p57"/>
            <p:cNvSpPr/>
            <p:nvPr/>
          </p:nvSpPr>
          <p:spPr>
            <a:xfrm rot="3187806">
              <a:off x="3007579" y="4829286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74;p57"/>
            <p:cNvSpPr/>
            <p:nvPr/>
          </p:nvSpPr>
          <p:spPr>
            <a:xfrm rot="3187806">
              <a:off x="3385197" y="4257012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75;p57"/>
            <p:cNvSpPr/>
            <p:nvPr/>
          </p:nvSpPr>
          <p:spPr>
            <a:xfrm rot="3187806">
              <a:off x="3486502" y="4392694"/>
              <a:ext cx="80315" cy="82536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roupe 114"/>
          <p:cNvGrpSpPr/>
          <p:nvPr/>
        </p:nvGrpSpPr>
        <p:grpSpPr>
          <a:xfrm>
            <a:off x="1097280" y="3012100"/>
            <a:ext cx="2882207" cy="2773762"/>
            <a:chOff x="1097280" y="3012100"/>
            <a:chExt cx="2882207" cy="2773762"/>
          </a:xfrm>
        </p:grpSpPr>
        <p:cxnSp>
          <p:nvCxnSpPr>
            <p:cNvPr id="73" name="Google Shape;976;p57"/>
            <p:cNvCxnSpPr/>
            <p:nvPr/>
          </p:nvCxnSpPr>
          <p:spPr>
            <a:xfrm>
              <a:off x="1699419" y="30192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4" name="Google Shape;977;p57"/>
            <p:cNvCxnSpPr/>
            <p:nvPr/>
          </p:nvCxnSpPr>
          <p:spPr>
            <a:xfrm rot="5400000">
              <a:off x="2825924" y="4125483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5" name="Google Shape;978;p57"/>
            <p:cNvSpPr txBox="1"/>
            <p:nvPr/>
          </p:nvSpPr>
          <p:spPr>
            <a:xfrm rot="16200000">
              <a:off x="226931" y="3882449"/>
              <a:ext cx="2356963" cy="616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Wine Cellar humidity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6" name="Google Shape;979;p57"/>
            <p:cNvSpPr txBox="1"/>
            <p:nvPr/>
          </p:nvSpPr>
          <p:spPr>
            <a:xfrm>
              <a:off x="1557343" y="5191178"/>
              <a:ext cx="2422144" cy="5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Wine cellar temperature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18" name="Groupe 117"/>
          <p:cNvGrpSpPr/>
          <p:nvPr/>
        </p:nvGrpSpPr>
        <p:grpSpPr>
          <a:xfrm>
            <a:off x="3990295" y="2773213"/>
            <a:ext cx="2138087" cy="668217"/>
            <a:chOff x="3990295" y="2773213"/>
            <a:chExt cx="2138087" cy="668217"/>
          </a:xfrm>
        </p:grpSpPr>
        <p:sp>
          <p:nvSpPr>
            <p:cNvPr id="77" name="Google Shape;980;p57"/>
            <p:cNvSpPr/>
            <p:nvPr/>
          </p:nvSpPr>
          <p:spPr>
            <a:xfrm rot="2166155">
              <a:off x="3990295" y="2961946"/>
              <a:ext cx="82176" cy="79965"/>
            </a:xfrm>
            <a:prstGeom prst="ellipse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1;p57"/>
            <p:cNvSpPr txBox="1"/>
            <p:nvPr/>
          </p:nvSpPr>
          <p:spPr>
            <a:xfrm>
              <a:off x="4080032" y="2773213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Label 1</a:t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Good-tasting wine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17" name="Groupe 116"/>
          <p:cNvGrpSpPr/>
          <p:nvPr/>
        </p:nvGrpSpPr>
        <p:grpSpPr>
          <a:xfrm>
            <a:off x="3990295" y="3360211"/>
            <a:ext cx="2138087" cy="668217"/>
            <a:chOff x="3990295" y="3360211"/>
            <a:chExt cx="2138087" cy="668217"/>
          </a:xfrm>
        </p:grpSpPr>
        <p:sp>
          <p:nvSpPr>
            <p:cNvPr id="79" name="Google Shape;982;p57"/>
            <p:cNvSpPr/>
            <p:nvPr/>
          </p:nvSpPr>
          <p:spPr>
            <a:xfrm rot="2166155">
              <a:off x="3990295" y="3548945"/>
              <a:ext cx="82176" cy="79965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3;p57"/>
            <p:cNvSpPr txBox="1"/>
            <p:nvPr/>
          </p:nvSpPr>
          <p:spPr>
            <a:xfrm>
              <a:off x="4080032" y="3360211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Label 2</a:t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Not good-tasting wine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cxnSp>
        <p:nvCxnSpPr>
          <p:cNvPr id="81" name="Google Shape;984;p57"/>
          <p:cNvCxnSpPr/>
          <p:nvPr/>
        </p:nvCxnSpPr>
        <p:spPr>
          <a:xfrm flipH="1">
            <a:off x="1779008" y="3476698"/>
            <a:ext cx="1918861" cy="140247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22" name="Groupe 121"/>
          <p:cNvGrpSpPr/>
          <p:nvPr/>
        </p:nvGrpSpPr>
        <p:grpSpPr>
          <a:xfrm>
            <a:off x="3937320" y="4003921"/>
            <a:ext cx="2218373" cy="401075"/>
            <a:chOff x="3937320" y="4003921"/>
            <a:chExt cx="2218373" cy="401075"/>
          </a:xfrm>
        </p:grpSpPr>
        <p:cxnSp>
          <p:nvCxnSpPr>
            <p:cNvPr id="82" name="Google Shape;985;p57"/>
            <p:cNvCxnSpPr/>
            <p:nvPr/>
          </p:nvCxnSpPr>
          <p:spPr>
            <a:xfrm flipH="1">
              <a:off x="3937320" y="4120068"/>
              <a:ext cx="177176" cy="137427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986;p57"/>
            <p:cNvSpPr txBox="1"/>
            <p:nvPr/>
          </p:nvSpPr>
          <p:spPr>
            <a:xfrm>
              <a:off x="4107343" y="4003921"/>
              <a:ext cx="2048350" cy="40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84" name="Google Shape;987;p57"/>
          <p:cNvSpPr/>
          <p:nvPr/>
        </p:nvSpPr>
        <p:spPr>
          <a:xfrm rot="18720907">
            <a:off x="1913700" y="3334641"/>
            <a:ext cx="1143933" cy="78547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988;p57"/>
          <p:cNvSpPr/>
          <p:nvPr/>
        </p:nvSpPr>
        <p:spPr>
          <a:xfrm rot="19200304">
            <a:off x="2361236" y="4172503"/>
            <a:ext cx="1421138" cy="77248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roupe 122"/>
          <p:cNvGrpSpPr/>
          <p:nvPr/>
        </p:nvGrpSpPr>
        <p:grpSpPr>
          <a:xfrm>
            <a:off x="3908729" y="4370235"/>
            <a:ext cx="2246964" cy="454045"/>
            <a:chOff x="3908729" y="4370235"/>
            <a:chExt cx="2246964" cy="454045"/>
          </a:xfrm>
        </p:grpSpPr>
        <p:sp>
          <p:nvSpPr>
            <p:cNvPr id="86" name="Google Shape;989;p57"/>
            <p:cNvSpPr txBox="1"/>
            <p:nvPr/>
          </p:nvSpPr>
          <p:spPr>
            <a:xfrm>
              <a:off x="4107343" y="4370235"/>
              <a:ext cx="2048350" cy="454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Another 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87" name="Google Shape;990;p57"/>
            <p:cNvSpPr/>
            <p:nvPr/>
          </p:nvSpPr>
          <p:spPr>
            <a:xfrm rot="19202769">
              <a:off x="3908729" y="4467422"/>
              <a:ext cx="235916" cy="20904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8" name="Google Shape;991;p57"/>
          <p:cNvSpPr txBox="1"/>
          <p:nvPr/>
        </p:nvSpPr>
        <p:spPr>
          <a:xfrm>
            <a:off x="2686259" y="2172682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Training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grpSp>
        <p:nvGrpSpPr>
          <p:cNvPr id="116" name="Groupe 115"/>
          <p:cNvGrpSpPr/>
          <p:nvPr/>
        </p:nvGrpSpPr>
        <p:grpSpPr>
          <a:xfrm>
            <a:off x="6353983" y="3043741"/>
            <a:ext cx="2920707" cy="2778739"/>
            <a:chOff x="6353983" y="3043741"/>
            <a:chExt cx="2920707" cy="2778739"/>
          </a:xfrm>
        </p:grpSpPr>
        <p:cxnSp>
          <p:nvCxnSpPr>
            <p:cNvPr id="89" name="Google Shape;992;p57"/>
            <p:cNvCxnSpPr/>
            <p:nvPr/>
          </p:nvCxnSpPr>
          <p:spPr>
            <a:xfrm>
              <a:off x="6956124" y="3050868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90" name="Google Shape;993;p57"/>
            <p:cNvCxnSpPr/>
            <p:nvPr/>
          </p:nvCxnSpPr>
          <p:spPr>
            <a:xfrm rot="5400000">
              <a:off x="8082627" y="41571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1" name="Google Shape;994;p57"/>
            <p:cNvSpPr txBox="1"/>
            <p:nvPr/>
          </p:nvSpPr>
          <p:spPr>
            <a:xfrm rot="16200000">
              <a:off x="5476572" y="3921152"/>
              <a:ext cx="2356963" cy="602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lvl="0" algn="ctr"/>
              <a:r>
                <a:rPr lang="en-US" sz="1400" i="1" dirty="0">
                  <a:ea typeface="Montserrat Light"/>
                  <a:cs typeface="Montserrat Light"/>
                  <a:sym typeface="Montserrat Light"/>
                </a:rPr>
                <a:t>Wine Cellar humidity</a:t>
              </a:r>
            </a:p>
          </p:txBody>
        </p:sp>
        <p:sp>
          <p:nvSpPr>
            <p:cNvPr id="92" name="Google Shape;995;p57"/>
            <p:cNvSpPr txBox="1"/>
            <p:nvPr/>
          </p:nvSpPr>
          <p:spPr>
            <a:xfrm>
              <a:off x="6852546" y="5242072"/>
              <a:ext cx="2422144" cy="580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  <a:p>
              <a:pPr lvl="0" algn="ctr"/>
              <a:r>
                <a:rPr lang="en-US" sz="1400" i="1" dirty="0">
                  <a:ea typeface="Montserrat Light"/>
                  <a:cs typeface="Montserrat Light"/>
                  <a:sym typeface="Montserrat Light"/>
                </a:rPr>
                <a:t>Wine cellar temperature</a:t>
              </a:r>
            </a:p>
          </p:txBody>
        </p:sp>
      </p:grpSp>
      <p:cxnSp>
        <p:nvCxnSpPr>
          <p:cNvPr id="94" name="Google Shape;998;p57"/>
          <p:cNvCxnSpPr/>
          <p:nvPr/>
        </p:nvCxnSpPr>
        <p:spPr>
          <a:xfrm flipH="1">
            <a:off x="7035712" y="3508340"/>
            <a:ext cx="1918861" cy="140247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" name="Google Shape;1001;p57"/>
          <p:cNvSpPr/>
          <p:nvPr/>
        </p:nvSpPr>
        <p:spPr>
          <a:xfrm rot="18720907">
            <a:off x="7170405" y="3366285"/>
            <a:ext cx="1143933" cy="78547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002;p57"/>
          <p:cNvSpPr/>
          <p:nvPr/>
        </p:nvSpPr>
        <p:spPr>
          <a:xfrm rot="19200304">
            <a:off x="7617941" y="4204147"/>
            <a:ext cx="1421138" cy="77248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005;p57"/>
          <p:cNvSpPr txBox="1"/>
          <p:nvPr/>
        </p:nvSpPr>
        <p:spPr>
          <a:xfrm>
            <a:off x="7808675" y="2172682"/>
            <a:ext cx="18425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Testing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6;p57"/>
          <p:cNvSpPr/>
          <p:nvPr/>
        </p:nvSpPr>
        <p:spPr>
          <a:xfrm rot="2166155">
            <a:off x="7954367" y="3496730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07;p57"/>
          <p:cNvSpPr/>
          <p:nvPr/>
        </p:nvSpPr>
        <p:spPr>
          <a:xfrm rot="2166155">
            <a:off x="8040541" y="4922299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08;p57"/>
          <p:cNvSpPr/>
          <p:nvPr/>
        </p:nvSpPr>
        <p:spPr>
          <a:xfrm rot="2166155">
            <a:off x="8557594" y="3664445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09;p57"/>
          <p:cNvSpPr/>
          <p:nvPr/>
        </p:nvSpPr>
        <p:spPr>
          <a:xfrm rot="2166155">
            <a:off x="7437314" y="4083730"/>
            <a:ext cx="82176" cy="79965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roupe 118"/>
          <p:cNvGrpSpPr/>
          <p:nvPr/>
        </p:nvGrpSpPr>
        <p:grpSpPr>
          <a:xfrm>
            <a:off x="9429879" y="2809736"/>
            <a:ext cx="2146195" cy="668217"/>
            <a:chOff x="9246999" y="2809736"/>
            <a:chExt cx="2146195" cy="668217"/>
          </a:xfrm>
        </p:grpSpPr>
        <p:sp>
          <p:nvSpPr>
            <p:cNvPr id="93" name="Google Shape;996;p57"/>
            <p:cNvSpPr/>
            <p:nvPr/>
          </p:nvSpPr>
          <p:spPr>
            <a:xfrm rot="2166155">
              <a:off x="9246999" y="2993589"/>
              <a:ext cx="82176" cy="79965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981;p57"/>
            <p:cNvSpPr txBox="1"/>
            <p:nvPr/>
          </p:nvSpPr>
          <p:spPr>
            <a:xfrm>
              <a:off x="9344844" y="2809736"/>
              <a:ext cx="2048350" cy="668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 smtClean="0">
                  <a:ea typeface="Montserrat Light"/>
                  <a:cs typeface="Montserrat Light"/>
                  <a:sym typeface="Montserrat Light"/>
                </a:rPr>
                <a:t>New data to predict</a:t>
              </a: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/>
              </a:r>
              <a:br>
                <a:rPr lang="fr" sz="1400" dirty="0">
                  <a:ea typeface="Montserrat Light"/>
                  <a:cs typeface="Montserrat Light"/>
                  <a:sym typeface="Montserrat Light"/>
                </a:rPr>
              </a:br>
              <a:r>
                <a:rPr lang="fr" sz="1400" dirty="0" smtClean="0">
                  <a:ea typeface="Montserrat Light"/>
                  <a:cs typeface="Montserrat Light"/>
                  <a:sym typeface="Wingdings" panose="05000000000000000000" pitchFamily="2" charset="2"/>
                </a:rPr>
                <a:t> </a:t>
              </a:r>
              <a:r>
                <a:rPr lang="fr" sz="1400" i="1" dirty="0" smtClean="0">
                  <a:ea typeface="Montserrat Light"/>
                  <a:cs typeface="Montserrat Light"/>
                  <a:sym typeface="Montserrat Light"/>
                </a:rPr>
                <a:t>What label ?</a:t>
              </a:r>
              <a:endParaRPr sz="14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0" name="Groupe 119"/>
          <p:cNvGrpSpPr/>
          <p:nvPr/>
        </p:nvGrpSpPr>
        <p:grpSpPr>
          <a:xfrm>
            <a:off x="9369208" y="3306138"/>
            <a:ext cx="2218373" cy="401075"/>
            <a:chOff x="9186328" y="3306138"/>
            <a:chExt cx="2218373" cy="401075"/>
          </a:xfrm>
        </p:grpSpPr>
        <p:cxnSp>
          <p:nvCxnSpPr>
            <p:cNvPr id="108" name="Google Shape;985;p57"/>
            <p:cNvCxnSpPr/>
            <p:nvPr/>
          </p:nvCxnSpPr>
          <p:spPr>
            <a:xfrm flipH="1">
              <a:off x="9186328" y="3422285"/>
              <a:ext cx="177176" cy="137427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09" name="Google Shape;986;p57"/>
            <p:cNvSpPr txBox="1"/>
            <p:nvPr/>
          </p:nvSpPr>
          <p:spPr>
            <a:xfrm>
              <a:off x="9356351" y="3306138"/>
              <a:ext cx="2048350" cy="40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1" name="Groupe 120"/>
          <p:cNvGrpSpPr/>
          <p:nvPr/>
        </p:nvGrpSpPr>
        <p:grpSpPr>
          <a:xfrm>
            <a:off x="9340617" y="3672452"/>
            <a:ext cx="2246964" cy="454045"/>
            <a:chOff x="9157737" y="3672452"/>
            <a:chExt cx="2246964" cy="454045"/>
          </a:xfrm>
        </p:grpSpPr>
        <p:sp>
          <p:nvSpPr>
            <p:cNvPr id="110" name="Google Shape;989;p57"/>
            <p:cNvSpPr txBox="1"/>
            <p:nvPr/>
          </p:nvSpPr>
          <p:spPr>
            <a:xfrm>
              <a:off x="9356351" y="3672452"/>
              <a:ext cx="2048350" cy="454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ea typeface="Montserrat Light"/>
                  <a:cs typeface="Montserrat Light"/>
                  <a:sym typeface="Montserrat Light"/>
                </a:rPr>
                <a:t>Another model</a:t>
              </a:r>
              <a:endParaRPr sz="1400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11" name="Google Shape;990;p57"/>
            <p:cNvSpPr/>
            <p:nvPr/>
          </p:nvSpPr>
          <p:spPr>
            <a:xfrm rot="19202769">
              <a:off x="9157737" y="3769639"/>
              <a:ext cx="235916" cy="209047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2" name="ZoneTexte 111"/>
          <p:cNvSpPr txBox="1"/>
          <p:nvPr/>
        </p:nvSpPr>
        <p:spPr>
          <a:xfrm>
            <a:off x="1163156" y="1741440"/>
            <a:ext cx="983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Let say we have humidity and temperature data from multiple wine cellars labeled </a:t>
            </a:r>
            <a:r>
              <a:rPr lang="en-US" sz="1600" i="1" u="sng" dirty="0" smtClean="0"/>
              <a:t>good-tasting</a:t>
            </a:r>
            <a:r>
              <a:rPr lang="en-US" sz="1600" i="1" dirty="0" smtClean="0"/>
              <a:t> or </a:t>
            </a:r>
            <a:r>
              <a:rPr lang="en-US" sz="1600" i="1" u="sng" dirty="0" smtClean="0"/>
              <a:t>not good-tasting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1801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8" grpId="0"/>
      <p:bldP spid="96" grpId="0" animBg="1"/>
      <p:bldP spid="97" grpId="0" animBg="1"/>
      <p:bldP spid="99" grpId="0"/>
      <p:bldP spid="100" grpId="0" animBg="1"/>
      <p:bldP spid="101" grpId="0" animBg="1"/>
      <p:bldP spid="102" grpId="0" animBg="1"/>
      <p:bldP spid="103" grpId="0" animBg="1"/>
      <p:bldP spid="1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classifiers ?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Google Shape;1033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1574" y="2262580"/>
            <a:ext cx="1359177" cy="363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58" y="2262577"/>
            <a:ext cx="1360876" cy="36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857" y="2262575"/>
            <a:ext cx="1360876" cy="363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3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833" y="2262580"/>
            <a:ext cx="1360876" cy="363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3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9817" y="2262584"/>
            <a:ext cx="1360870" cy="363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3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94807" y="2249984"/>
            <a:ext cx="1360872" cy="3633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39;p60"/>
          <p:cNvSpPr txBox="1"/>
          <p:nvPr/>
        </p:nvSpPr>
        <p:spPr>
          <a:xfrm>
            <a:off x="1171575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Inputs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040;p60"/>
          <p:cNvSpPr txBox="1"/>
          <p:nvPr/>
        </p:nvSpPr>
        <p:spPr>
          <a:xfrm>
            <a:off x="2849219" y="1706203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Nearest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Neighbors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041;p60"/>
          <p:cNvSpPr txBox="1"/>
          <p:nvPr/>
        </p:nvSpPr>
        <p:spPr>
          <a:xfrm>
            <a:off x="4620621" y="1739564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Naive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Bayes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042;p60"/>
          <p:cNvSpPr txBox="1"/>
          <p:nvPr/>
        </p:nvSpPr>
        <p:spPr>
          <a:xfrm>
            <a:off x="6345606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Random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Forest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043;p60"/>
          <p:cNvSpPr txBox="1"/>
          <p:nvPr/>
        </p:nvSpPr>
        <p:spPr>
          <a:xfrm>
            <a:off x="8070211" y="1706228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Linear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SVM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044;p60"/>
          <p:cNvSpPr txBox="1"/>
          <p:nvPr/>
        </p:nvSpPr>
        <p:spPr>
          <a:xfrm>
            <a:off x="9794802" y="1706203"/>
            <a:ext cx="1359194" cy="55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RBF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SVM</a:t>
            </a:r>
            <a:endParaRPr sz="140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8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to validate a classifier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Google Shape;1053;p61"/>
          <p:cNvSpPr txBox="1"/>
          <p:nvPr/>
        </p:nvSpPr>
        <p:spPr>
          <a:xfrm>
            <a:off x="485775" y="2524126"/>
            <a:ext cx="1682875" cy="5352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 smtClean="0">
                <a:ea typeface="Montserrat"/>
                <a:cs typeface="Montserrat"/>
                <a:sym typeface="Montserrat"/>
              </a:rPr>
              <a:t>Labeled Features</a:t>
            </a:r>
            <a:endParaRPr sz="1400" dirty="0"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54;p61"/>
          <p:cNvSpPr txBox="1"/>
          <p:nvPr/>
        </p:nvSpPr>
        <p:spPr>
          <a:xfrm>
            <a:off x="8926025" y="4726401"/>
            <a:ext cx="2384921" cy="6969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 dirty="0" smtClean="0">
                <a:solidFill>
                  <a:schemeClr val="accent1"/>
                </a:solidFill>
                <a:ea typeface="Montserrat"/>
                <a:cs typeface="Montserrat"/>
                <a:sym typeface="Montserrat"/>
              </a:rPr>
              <a:t>Model</a:t>
            </a:r>
            <a:r>
              <a:rPr lang="fr" sz="1400" dirty="0" smtClean="0">
                <a:ea typeface="Montserrat"/>
                <a:cs typeface="Montserrat"/>
                <a:sym typeface="Montserrat"/>
              </a:rPr>
              <a:t> with expected performances</a:t>
            </a:r>
            <a:endParaRPr sz="1400" dirty="0"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057;p61"/>
          <p:cNvSpPr txBox="1"/>
          <p:nvPr/>
        </p:nvSpPr>
        <p:spPr>
          <a:xfrm>
            <a:off x="6603260" y="3443070"/>
            <a:ext cx="3060944" cy="69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061;p61"/>
          <p:cNvSpPr/>
          <p:nvPr/>
        </p:nvSpPr>
        <p:spPr>
          <a:xfrm>
            <a:off x="7665054" y="4893269"/>
            <a:ext cx="1165721" cy="3631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" name="Diagramme 20"/>
          <p:cNvGraphicFramePr/>
          <p:nvPr>
            <p:extLst>
              <p:ext uri="{D42A27DB-BD31-4B8C-83A1-F6EECF244321}">
                <p14:modId xmlns:p14="http://schemas.microsoft.com/office/powerpoint/2010/main" val="684078115"/>
              </p:ext>
            </p:extLst>
          </p:nvPr>
        </p:nvGraphicFramePr>
        <p:xfrm>
          <a:off x="2948600" y="2050291"/>
          <a:ext cx="5102225" cy="3737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Google Shape;1061;p61"/>
          <p:cNvSpPr/>
          <p:nvPr/>
        </p:nvSpPr>
        <p:spPr>
          <a:xfrm>
            <a:off x="2254854" y="2610456"/>
            <a:ext cx="1165721" cy="3631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9" name="Google Shape;1191;p67"/>
          <p:cNvCxnSpPr/>
          <p:nvPr/>
        </p:nvCxnSpPr>
        <p:spPr>
          <a:xfrm>
            <a:off x="7277100" y="2466475"/>
            <a:ext cx="0" cy="2952600"/>
          </a:xfrm>
          <a:prstGeom prst="straightConnector1">
            <a:avLst/>
          </a:prstGeom>
          <a:noFill/>
          <a:ln w="9525" cap="flat" cmpd="sng">
            <a:solidFill>
              <a:srgbClr val="E73E1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193;p67"/>
          <p:cNvSpPr txBox="1"/>
          <p:nvPr/>
        </p:nvSpPr>
        <p:spPr>
          <a:xfrm>
            <a:off x="1097279" y="1712763"/>
            <a:ext cx="5725343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" sz="16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K : Number of neighbors to </a:t>
            </a:r>
            <a:r>
              <a:rPr lang="fr" sz="16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look</a:t>
            </a:r>
            <a:endParaRPr sz="16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At each new sample, the algorithm chooses the label of the K-nearest neighbors majority</a:t>
            </a:r>
            <a:endParaRPr sz="16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Google Shape;1194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6750" y="1606075"/>
            <a:ext cx="1353500" cy="428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1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727" y="1606075"/>
            <a:ext cx="1353500" cy="4280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e 47"/>
          <p:cNvGrpSpPr/>
          <p:nvPr/>
        </p:nvGrpSpPr>
        <p:grpSpPr>
          <a:xfrm>
            <a:off x="2791291" y="4016637"/>
            <a:ext cx="609600" cy="673200"/>
            <a:chOff x="2014051" y="4016637"/>
            <a:chExt cx="609600" cy="673200"/>
          </a:xfrm>
        </p:grpSpPr>
        <p:sp>
          <p:nvSpPr>
            <p:cNvPr id="16" name="Google Shape;1198;p67"/>
            <p:cNvSpPr/>
            <p:nvPr/>
          </p:nvSpPr>
          <p:spPr>
            <a:xfrm>
              <a:off x="2318851" y="41690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3;p67"/>
            <p:cNvSpPr/>
            <p:nvPr/>
          </p:nvSpPr>
          <p:spPr>
            <a:xfrm>
              <a:off x="2515651" y="42770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4;p67"/>
            <p:cNvSpPr/>
            <p:nvPr/>
          </p:nvSpPr>
          <p:spPr>
            <a:xfrm>
              <a:off x="2210851" y="45818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0;p67"/>
            <p:cNvSpPr/>
            <p:nvPr/>
          </p:nvSpPr>
          <p:spPr>
            <a:xfrm>
              <a:off x="2014051" y="42452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1;p67"/>
            <p:cNvSpPr/>
            <p:nvPr/>
          </p:nvSpPr>
          <p:spPr>
            <a:xfrm>
              <a:off x="2166451" y="4397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14;p67"/>
            <p:cNvSpPr/>
            <p:nvPr/>
          </p:nvSpPr>
          <p:spPr>
            <a:xfrm>
              <a:off x="2090251" y="4016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5;p67"/>
            <p:cNvSpPr/>
            <p:nvPr/>
          </p:nvSpPr>
          <p:spPr>
            <a:xfrm>
              <a:off x="2014051" y="4397637"/>
              <a:ext cx="108000" cy="108000"/>
            </a:xfrm>
            <a:prstGeom prst="ellipse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3552616" y="4429437"/>
            <a:ext cx="610275" cy="606875"/>
            <a:chOff x="2775376" y="4429437"/>
            <a:chExt cx="610275" cy="606875"/>
          </a:xfrm>
        </p:grpSpPr>
        <p:sp>
          <p:nvSpPr>
            <p:cNvPr id="23" name="Google Shape;1205;p67"/>
            <p:cNvSpPr/>
            <p:nvPr/>
          </p:nvSpPr>
          <p:spPr>
            <a:xfrm>
              <a:off x="2788526" y="4626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6;p67"/>
            <p:cNvSpPr/>
            <p:nvPr/>
          </p:nvSpPr>
          <p:spPr>
            <a:xfrm>
              <a:off x="2972851" y="4429437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7;p67"/>
            <p:cNvSpPr/>
            <p:nvPr/>
          </p:nvSpPr>
          <p:spPr>
            <a:xfrm>
              <a:off x="2775376" y="4429437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9;p67"/>
            <p:cNvSpPr/>
            <p:nvPr/>
          </p:nvSpPr>
          <p:spPr>
            <a:xfrm>
              <a:off x="2972851" y="46997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2;p67"/>
            <p:cNvSpPr/>
            <p:nvPr/>
          </p:nvSpPr>
          <p:spPr>
            <a:xfrm>
              <a:off x="3125251" y="46235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3;p67"/>
            <p:cNvSpPr/>
            <p:nvPr/>
          </p:nvSpPr>
          <p:spPr>
            <a:xfrm>
              <a:off x="3201451" y="49283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6;p67"/>
            <p:cNvSpPr/>
            <p:nvPr/>
          </p:nvSpPr>
          <p:spPr>
            <a:xfrm>
              <a:off x="3201451" y="4471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7;p67"/>
            <p:cNvSpPr/>
            <p:nvPr/>
          </p:nvSpPr>
          <p:spPr>
            <a:xfrm>
              <a:off x="3277651" y="4852112"/>
              <a:ext cx="108000" cy="1080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3369091" y="3634537"/>
            <a:ext cx="3255600" cy="915225"/>
            <a:chOff x="2591851" y="3634537"/>
            <a:chExt cx="3255600" cy="915225"/>
          </a:xfrm>
        </p:grpSpPr>
        <p:sp>
          <p:nvSpPr>
            <p:cNvPr id="26" name="Google Shape;1208;p67"/>
            <p:cNvSpPr/>
            <p:nvPr/>
          </p:nvSpPr>
          <p:spPr>
            <a:xfrm>
              <a:off x="2591851" y="4441762"/>
              <a:ext cx="108000" cy="1080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1218;p67"/>
            <p:cNvCxnSpPr>
              <a:stCxn id="37" idx="1"/>
              <a:endCxn id="26" idx="7"/>
            </p:cNvCxnSpPr>
            <p:nvPr/>
          </p:nvCxnSpPr>
          <p:spPr>
            <a:xfrm flipH="1">
              <a:off x="2683951" y="3902587"/>
              <a:ext cx="885600" cy="55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1219;p67"/>
            <p:cNvSpPr txBox="1"/>
            <p:nvPr/>
          </p:nvSpPr>
          <p:spPr>
            <a:xfrm>
              <a:off x="3569551" y="3634537"/>
              <a:ext cx="2277900" cy="5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New sample to classify</a:t>
              </a:r>
              <a:endParaRPr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940991" y="3978087"/>
            <a:ext cx="1966675" cy="947100"/>
            <a:chOff x="2163751" y="3978087"/>
            <a:chExt cx="1966675" cy="947100"/>
          </a:xfrm>
        </p:grpSpPr>
        <p:sp>
          <p:nvSpPr>
            <p:cNvPr id="14" name="Google Shape;1196;p67"/>
            <p:cNvSpPr/>
            <p:nvPr/>
          </p:nvSpPr>
          <p:spPr>
            <a:xfrm>
              <a:off x="2163751" y="3978087"/>
              <a:ext cx="964200" cy="947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1220;p67"/>
            <p:cNvCxnSpPr>
              <a:stCxn id="39" idx="1"/>
              <a:endCxn id="14" idx="6"/>
            </p:cNvCxnSpPr>
            <p:nvPr/>
          </p:nvCxnSpPr>
          <p:spPr>
            <a:xfrm flipH="1">
              <a:off x="3127826" y="4295887"/>
              <a:ext cx="457800" cy="15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1221;p67"/>
            <p:cNvSpPr txBox="1"/>
            <p:nvPr/>
          </p:nvSpPr>
          <p:spPr>
            <a:xfrm>
              <a:off x="3585626" y="4094437"/>
              <a:ext cx="5448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K=7</a:t>
              </a:r>
              <a:endParaRPr sz="140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0" name="Groupe 49"/>
          <p:cNvGrpSpPr/>
          <p:nvPr/>
        </p:nvGrpSpPr>
        <p:grpSpPr>
          <a:xfrm>
            <a:off x="3101641" y="4167687"/>
            <a:ext cx="1806025" cy="817050"/>
            <a:chOff x="2324401" y="4167687"/>
            <a:chExt cx="1806025" cy="817050"/>
          </a:xfrm>
        </p:grpSpPr>
        <p:sp>
          <p:nvSpPr>
            <p:cNvPr id="15" name="Google Shape;1197;p67"/>
            <p:cNvSpPr/>
            <p:nvPr/>
          </p:nvSpPr>
          <p:spPr>
            <a:xfrm>
              <a:off x="2324401" y="4167687"/>
              <a:ext cx="642900" cy="631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2;p67"/>
            <p:cNvSpPr txBox="1"/>
            <p:nvPr/>
          </p:nvSpPr>
          <p:spPr>
            <a:xfrm>
              <a:off x="3585626" y="4581837"/>
              <a:ext cx="544800" cy="4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400" dirty="0">
                  <a:solidFill>
                    <a:srgbClr val="595959"/>
                  </a:solidFill>
                  <a:ea typeface="Montserrat"/>
                  <a:cs typeface="Montserrat"/>
                  <a:sym typeface="Montserrat"/>
                </a:rPr>
                <a:t>K=3</a:t>
              </a:r>
              <a:endParaRPr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1" name="Google Shape;1223;p67"/>
            <p:cNvCxnSpPr>
              <a:stCxn id="40" idx="1"/>
              <a:endCxn id="15" idx="4"/>
            </p:cNvCxnSpPr>
            <p:nvPr/>
          </p:nvCxnSpPr>
          <p:spPr>
            <a:xfrm flipH="1">
              <a:off x="2645726" y="4783287"/>
              <a:ext cx="939900" cy="1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3" name="Groupe 42"/>
          <p:cNvGrpSpPr/>
          <p:nvPr/>
        </p:nvGrpSpPr>
        <p:grpSpPr>
          <a:xfrm>
            <a:off x="1833283" y="3334043"/>
            <a:ext cx="2882207" cy="2773762"/>
            <a:chOff x="1097280" y="3012100"/>
            <a:chExt cx="2882207" cy="2773762"/>
          </a:xfrm>
        </p:grpSpPr>
        <p:cxnSp>
          <p:nvCxnSpPr>
            <p:cNvPr id="44" name="Google Shape;976;p57"/>
            <p:cNvCxnSpPr/>
            <p:nvPr/>
          </p:nvCxnSpPr>
          <p:spPr>
            <a:xfrm>
              <a:off x="1699419" y="3019226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5" name="Google Shape;977;p57"/>
            <p:cNvCxnSpPr/>
            <p:nvPr/>
          </p:nvCxnSpPr>
          <p:spPr>
            <a:xfrm rot="5400000">
              <a:off x="2825924" y="4125483"/>
              <a:ext cx="0" cy="221275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6" name="Google Shape;978;p57"/>
            <p:cNvSpPr txBox="1"/>
            <p:nvPr/>
          </p:nvSpPr>
          <p:spPr>
            <a:xfrm rot="16200000">
              <a:off x="226931" y="3882449"/>
              <a:ext cx="2356963" cy="616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>
                  <a:ea typeface="Montserrat Light"/>
                  <a:cs typeface="Montserrat Light"/>
                  <a:sym typeface="Montserrat Light"/>
                </a:rPr>
                <a:t>Feature 1</a:t>
              </a:r>
              <a:endParaRPr sz="12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Wine Cellar humidity</a:t>
              </a:r>
              <a:endParaRPr sz="1200" i="1" dirty="0"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7" name="Google Shape;979;p57"/>
            <p:cNvSpPr txBox="1"/>
            <p:nvPr/>
          </p:nvSpPr>
          <p:spPr>
            <a:xfrm>
              <a:off x="1557343" y="5191178"/>
              <a:ext cx="2422144" cy="594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>
                  <a:ea typeface="Montserrat Light"/>
                  <a:cs typeface="Montserrat Light"/>
                  <a:sym typeface="Montserrat Light"/>
                </a:rPr>
                <a:t>Feature 2</a:t>
              </a:r>
              <a:endParaRPr sz="1200" dirty="0">
                <a:ea typeface="Montserrat Light"/>
                <a:cs typeface="Montserrat Light"/>
                <a:sym typeface="Montserrat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i="1" dirty="0" smtClean="0">
                  <a:ea typeface="Montserrat Light"/>
                  <a:cs typeface="Montserrat Light"/>
                  <a:sym typeface="Montserrat Light"/>
                </a:rPr>
                <a:t>Wine cellar temperature</a:t>
              </a:r>
              <a:endParaRPr sz="1200" i="1" dirty="0"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53" name="Google Shape;991;p57"/>
          <p:cNvSpPr txBox="1"/>
          <p:nvPr/>
        </p:nvSpPr>
        <p:spPr>
          <a:xfrm>
            <a:off x="2602496" y="2886191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Training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991;p57"/>
          <p:cNvSpPr txBox="1"/>
          <p:nvPr/>
        </p:nvSpPr>
        <p:spPr>
          <a:xfrm>
            <a:off x="2600976" y="2892953"/>
            <a:ext cx="1918861" cy="45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Testing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813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Advantages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understand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Distribution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agnostic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No need to “train” the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model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implement</a:t>
            </a:r>
          </a:p>
          <a:p>
            <a:pPr marL="393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Easy to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tune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Drawbacks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Could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slow to compute</a:t>
            </a:r>
          </a:p>
          <a:p>
            <a:pPr marL="990900" lvl="1" indent="-342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 time ~ o(DN²) with D features and N samples</a:t>
            </a:r>
          </a:p>
          <a:p>
            <a:pPr marL="990900" lvl="1" indent="-342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approaches to reduce it (KD-tree)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good for different distribution densities (some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-based algorithm are...) or unbalanced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Outlier sensitivity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9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9" name="Google Shape;1626;p78"/>
          <p:cNvGrpSpPr/>
          <p:nvPr/>
        </p:nvGrpSpPr>
        <p:grpSpPr>
          <a:xfrm>
            <a:off x="1247202" y="1818392"/>
            <a:ext cx="3791142" cy="3649720"/>
            <a:chOff x="945375" y="1259250"/>
            <a:chExt cx="2926200" cy="2979300"/>
          </a:xfrm>
        </p:grpSpPr>
        <p:sp>
          <p:nvSpPr>
            <p:cNvPr id="10" name="Google Shape;1627;p78"/>
            <p:cNvSpPr/>
            <p:nvPr/>
          </p:nvSpPr>
          <p:spPr>
            <a:xfrm>
              <a:off x="1388325" y="1259250"/>
              <a:ext cx="2010600" cy="464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/>
                <a:t>Dataset</a:t>
              </a:r>
              <a:endParaRPr sz="1200" dirty="0"/>
            </a:p>
          </p:txBody>
        </p:sp>
        <p:sp>
          <p:nvSpPr>
            <p:cNvPr id="11" name="Google Shape;1628;p78"/>
            <p:cNvSpPr/>
            <p:nvPr/>
          </p:nvSpPr>
          <p:spPr>
            <a:xfrm>
              <a:off x="9717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Random subset 1</a:t>
              </a:r>
              <a:endParaRPr sz="1200"/>
            </a:p>
          </p:txBody>
        </p:sp>
        <p:sp>
          <p:nvSpPr>
            <p:cNvPr id="12" name="Google Shape;1629;p78"/>
            <p:cNvSpPr/>
            <p:nvPr/>
          </p:nvSpPr>
          <p:spPr>
            <a:xfrm>
              <a:off x="18861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dirty="0"/>
                <a:t>Random subset 2</a:t>
              </a:r>
              <a:endParaRPr sz="1200" dirty="0"/>
            </a:p>
          </p:txBody>
        </p:sp>
        <p:sp>
          <p:nvSpPr>
            <p:cNvPr id="13" name="Google Shape;1630;p78"/>
            <p:cNvSpPr/>
            <p:nvPr/>
          </p:nvSpPr>
          <p:spPr>
            <a:xfrm>
              <a:off x="3181575" y="2211450"/>
              <a:ext cx="663600" cy="374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Random subset n</a:t>
              </a:r>
              <a:endParaRPr sz="1200"/>
            </a:p>
          </p:txBody>
        </p:sp>
        <p:grpSp>
          <p:nvGrpSpPr>
            <p:cNvPr id="14" name="Google Shape;1631;p78"/>
            <p:cNvGrpSpPr/>
            <p:nvPr/>
          </p:nvGrpSpPr>
          <p:grpSpPr>
            <a:xfrm>
              <a:off x="2664100" y="2390650"/>
              <a:ext cx="369600" cy="64800"/>
              <a:chOff x="1978300" y="2238250"/>
              <a:chExt cx="369600" cy="64800"/>
            </a:xfrm>
          </p:grpSpPr>
          <p:sp>
            <p:nvSpPr>
              <p:cNvPr id="32" name="Google Shape;1632;p78"/>
              <p:cNvSpPr/>
              <p:nvPr/>
            </p:nvSpPr>
            <p:spPr>
              <a:xfrm>
                <a:off x="19783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33;p78"/>
              <p:cNvSpPr/>
              <p:nvPr/>
            </p:nvSpPr>
            <p:spPr>
              <a:xfrm>
                <a:off x="21307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34;p78"/>
              <p:cNvSpPr/>
              <p:nvPr/>
            </p:nvSpPr>
            <p:spPr>
              <a:xfrm>
                <a:off x="22831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" name="Google Shape;1635;p78"/>
            <p:cNvCxnSpPr>
              <a:stCxn id="10" idx="4"/>
              <a:endCxn id="11" idx="0"/>
            </p:cNvCxnSpPr>
            <p:nvPr/>
          </p:nvCxnSpPr>
          <p:spPr>
            <a:xfrm flipH="1">
              <a:off x="1303725" y="1723950"/>
              <a:ext cx="10899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636;p78"/>
            <p:cNvCxnSpPr>
              <a:stCxn id="10" idx="4"/>
              <a:endCxn id="12" idx="0"/>
            </p:cNvCxnSpPr>
            <p:nvPr/>
          </p:nvCxnSpPr>
          <p:spPr>
            <a:xfrm flipH="1">
              <a:off x="2218125" y="1723950"/>
              <a:ext cx="1755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1637;p78"/>
            <p:cNvCxnSpPr>
              <a:stCxn id="10" idx="4"/>
              <a:endCxn id="13" idx="0"/>
            </p:cNvCxnSpPr>
            <p:nvPr/>
          </p:nvCxnSpPr>
          <p:spPr>
            <a:xfrm>
              <a:off x="2393625" y="1723950"/>
              <a:ext cx="1119900" cy="4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1638;p78"/>
            <p:cNvSpPr/>
            <p:nvPr/>
          </p:nvSpPr>
          <p:spPr>
            <a:xfrm>
              <a:off x="9453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1</a:t>
              </a:r>
              <a:endParaRPr sz="1200"/>
            </a:p>
          </p:txBody>
        </p:sp>
        <p:sp>
          <p:nvSpPr>
            <p:cNvPr id="19" name="Google Shape;1639;p78"/>
            <p:cNvSpPr/>
            <p:nvPr/>
          </p:nvSpPr>
          <p:spPr>
            <a:xfrm>
              <a:off x="18597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2</a:t>
              </a:r>
              <a:endParaRPr sz="1200"/>
            </a:p>
          </p:txBody>
        </p:sp>
        <p:sp>
          <p:nvSpPr>
            <p:cNvPr id="20" name="Google Shape;1640;p78"/>
            <p:cNvSpPr/>
            <p:nvPr/>
          </p:nvSpPr>
          <p:spPr>
            <a:xfrm>
              <a:off x="3155175" y="2986175"/>
              <a:ext cx="716400" cy="374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Decision tree n</a:t>
              </a:r>
              <a:endParaRPr sz="1200"/>
            </a:p>
          </p:txBody>
        </p:sp>
        <p:grpSp>
          <p:nvGrpSpPr>
            <p:cNvPr id="21" name="Google Shape;1641;p78"/>
            <p:cNvGrpSpPr/>
            <p:nvPr/>
          </p:nvGrpSpPr>
          <p:grpSpPr>
            <a:xfrm>
              <a:off x="2664100" y="3152650"/>
              <a:ext cx="369600" cy="64800"/>
              <a:chOff x="1978300" y="2238250"/>
              <a:chExt cx="369600" cy="64800"/>
            </a:xfrm>
          </p:grpSpPr>
          <p:sp>
            <p:nvSpPr>
              <p:cNvPr id="29" name="Google Shape;1642;p78"/>
              <p:cNvSpPr/>
              <p:nvPr/>
            </p:nvSpPr>
            <p:spPr>
              <a:xfrm>
                <a:off x="19783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43;p78"/>
              <p:cNvSpPr/>
              <p:nvPr/>
            </p:nvSpPr>
            <p:spPr>
              <a:xfrm>
                <a:off x="21307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44;p78"/>
              <p:cNvSpPr/>
              <p:nvPr/>
            </p:nvSpPr>
            <p:spPr>
              <a:xfrm>
                <a:off x="2283100" y="2238250"/>
                <a:ext cx="64800" cy="64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" name="Google Shape;1645;p78"/>
            <p:cNvCxnSpPr>
              <a:stCxn id="11" idx="2"/>
              <a:endCxn id="18" idx="0"/>
            </p:cNvCxnSpPr>
            <p:nvPr/>
          </p:nvCxnSpPr>
          <p:spPr>
            <a:xfrm>
              <a:off x="13035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" name="Google Shape;1646;p78"/>
            <p:cNvCxnSpPr>
              <a:stCxn id="12" idx="2"/>
              <a:endCxn id="19" idx="0"/>
            </p:cNvCxnSpPr>
            <p:nvPr/>
          </p:nvCxnSpPr>
          <p:spPr>
            <a:xfrm>
              <a:off x="22179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1647;p78"/>
            <p:cNvCxnSpPr>
              <a:stCxn id="13" idx="2"/>
              <a:endCxn id="20" idx="0"/>
            </p:cNvCxnSpPr>
            <p:nvPr/>
          </p:nvCxnSpPr>
          <p:spPr>
            <a:xfrm>
              <a:off x="3513375" y="2585550"/>
              <a:ext cx="0" cy="400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1648;p78"/>
            <p:cNvSpPr/>
            <p:nvPr/>
          </p:nvSpPr>
          <p:spPr>
            <a:xfrm>
              <a:off x="1388325" y="3773850"/>
              <a:ext cx="2010600" cy="4647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/>
                <a:t>Majority-Vote</a:t>
              </a:r>
              <a:endParaRPr sz="1200"/>
            </a:p>
          </p:txBody>
        </p:sp>
        <p:cxnSp>
          <p:nvCxnSpPr>
            <p:cNvPr id="26" name="Google Shape;1649;p78"/>
            <p:cNvCxnSpPr>
              <a:stCxn id="18" idx="2"/>
              <a:endCxn id="25" idx="0"/>
            </p:cNvCxnSpPr>
            <p:nvPr/>
          </p:nvCxnSpPr>
          <p:spPr>
            <a:xfrm rot="-5400000" flipH="1">
              <a:off x="1641825" y="3022025"/>
              <a:ext cx="413700" cy="10902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650;p78"/>
            <p:cNvCxnSpPr>
              <a:stCxn id="20" idx="2"/>
              <a:endCxn id="25" idx="0"/>
            </p:cNvCxnSpPr>
            <p:nvPr/>
          </p:nvCxnSpPr>
          <p:spPr>
            <a:xfrm rot="5400000">
              <a:off x="2746575" y="3007175"/>
              <a:ext cx="413700" cy="11199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1651;p78"/>
            <p:cNvCxnSpPr>
              <a:stCxn id="19" idx="2"/>
              <a:endCxn id="25" idx="0"/>
            </p:cNvCxnSpPr>
            <p:nvPr/>
          </p:nvCxnSpPr>
          <p:spPr>
            <a:xfrm rot="-5400000" flipH="1">
              <a:off x="2099025" y="3479225"/>
              <a:ext cx="413700" cy="175800"/>
            </a:xfrm>
            <a:prstGeom prst="bentConnector3">
              <a:avLst>
                <a:gd name="adj1" fmla="val 4998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" name="ZoneTexte 34"/>
          <p:cNvSpPr txBox="1"/>
          <p:nvPr/>
        </p:nvSpPr>
        <p:spPr>
          <a:xfrm>
            <a:off x="1097280" y="5974752"/>
            <a:ext cx="6607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Random forest works well because it creates </a:t>
            </a:r>
            <a:r>
              <a:rPr lang="en-US" sz="1400" b="1" dirty="0" err="1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decorrelated</a:t>
            </a:r>
            <a:r>
              <a:rPr lang="en-US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trees (see 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  <a:hlinkClick r:id="rId2"/>
              </a:rPr>
              <a:t>ensemble learning</a:t>
            </a: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).</a:t>
            </a:r>
            <a:endParaRPr lang="en-US"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1652;p78"/>
          <p:cNvSpPr txBox="1"/>
          <p:nvPr/>
        </p:nvSpPr>
        <p:spPr>
          <a:xfrm>
            <a:off x="7315594" y="2119804"/>
            <a:ext cx="2149465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r>
              <a:rPr lang="fr" dirty="0"/>
              <a:t>  </a:t>
            </a: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37" name="Google Shape;1653;p78"/>
          <p:cNvSpPr txBox="1"/>
          <p:nvPr/>
        </p:nvSpPr>
        <p:spPr>
          <a:xfrm>
            <a:off x="6815789" y="1692357"/>
            <a:ext cx="4396694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How does a decision tree work ?</a:t>
            </a:r>
            <a:endParaRPr b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654;p78"/>
          <p:cNvSpPr txBox="1"/>
          <p:nvPr/>
        </p:nvSpPr>
        <p:spPr>
          <a:xfrm>
            <a:off x="6522969" y="2156062"/>
            <a:ext cx="1050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Dataset :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655;p78"/>
          <p:cNvSpPr txBox="1"/>
          <p:nvPr/>
        </p:nvSpPr>
        <p:spPr>
          <a:xfrm>
            <a:off x="6522969" y="2573651"/>
            <a:ext cx="4632711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2 features : [ red / blue ] and 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[ underlined </a:t>
            </a: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/ not 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underlined 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L</a:t>
            </a:r>
            <a:r>
              <a:rPr lang="fr" sz="1400" dirty="0" smtClean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abels: 1 / 0</a:t>
            </a:r>
            <a:endParaRPr sz="1400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1656;p78"/>
          <p:cNvSpPr txBox="1"/>
          <p:nvPr/>
        </p:nvSpPr>
        <p:spPr>
          <a:xfrm>
            <a:off x="6856013" y="3120878"/>
            <a:ext cx="4599919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→ Iteratively, the tree selects the </a:t>
            </a:r>
            <a:r>
              <a:rPr lang="fr" sz="1400" b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best</a:t>
            </a:r>
            <a:r>
              <a:rPr lang="fr" sz="1400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 feature, which is the one which best separates the dataset (</a:t>
            </a:r>
            <a:r>
              <a:rPr lang="fr" sz="1400" i="1" dirty="0">
                <a:solidFill>
                  <a:srgbClr val="595959"/>
                </a:solidFill>
                <a:ea typeface="Montserrat"/>
                <a:cs typeface="Montserrat"/>
                <a:sym typeface="Montserrat"/>
              </a:rPr>
              <a:t>information gain)</a:t>
            </a:r>
            <a:endParaRPr sz="1400" i="1" dirty="0">
              <a:solidFill>
                <a:srgbClr val="595959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1657;p78"/>
          <p:cNvSpPr txBox="1"/>
          <p:nvPr/>
        </p:nvSpPr>
        <p:spPr>
          <a:xfrm>
            <a:off x="8146013" y="3724161"/>
            <a:ext cx="1754445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r>
              <a:rPr lang="fr" dirty="0"/>
              <a:t>  </a:t>
            </a: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44" name="Google Shape;1660;p78"/>
          <p:cNvSpPr txBox="1"/>
          <p:nvPr/>
        </p:nvSpPr>
        <p:spPr>
          <a:xfrm>
            <a:off x="8589263" y="4400498"/>
            <a:ext cx="7665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is </a:t>
            </a:r>
            <a:r>
              <a:rPr lang="f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red ?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663;p78"/>
          <p:cNvSpPr txBox="1"/>
          <p:nvPr/>
        </p:nvSpPr>
        <p:spPr>
          <a:xfrm>
            <a:off x="9617812" y="4540398"/>
            <a:ext cx="1139427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1155CC"/>
                </a:solidFill>
              </a:rPr>
              <a:t>0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r>
              <a:rPr lang="fr" dirty="0">
                <a:solidFill>
                  <a:srgbClr val="1155CC"/>
                </a:solidFill>
              </a:rPr>
              <a:t>  </a:t>
            </a:r>
            <a:r>
              <a:rPr lang="fr" u="sng" dirty="0">
                <a:solidFill>
                  <a:srgbClr val="1155CC"/>
                </a:solidFill>
              </a:rPr>
              <a:t>0</a:t>
            </a:r>
            <a:endParaRPr u="sng" dirty="0">
              <a:solidFill>
                <a:srgbClr val="1155CC"/>
              </a:solidFill>
            </a:endParaRPr>
          </a:p>
        </p:txBody>
      </p:sp>
      <p:sp>
        <p:nvSpPr>
          <p:cNvPr id="48" name="Google Shape;1664;p78"/>
          <p:cNvSpPr txBox="1"/>
          <p:nvPr/>
        </p:nvSpPr>
        <p:spPr>
          <a:xfrm>
            <a:off x="7414012" y="4540584"/>
            <a:ext cx="808201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0</a:t>
            </a:r>
            <a:endParaRPr dirty="0">
              <a:solidFill>
                <a:srgbClr val="1155CC"/>
              </a:solidFill>
            </a:endParaRPr>
          </a:p>
        </p:txBody>
      </p:sp>
      <p:sp>
        <p:nvSpPr>
          <p:cNvPr id="53" name="Google Shape;1669;p78"/>
          <p:cNvSpPr txBox="1"/>
          <p:nvPr/>
        </p:nvSpPr>
        <p:spPr>
          <a:xfrm>
            <a:off x="7152014" y="5106984"/>
            <a:ext cx="1332196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ontserrat"/>
                <a:cs typeface="Montserrat"/>
                <a:sym typeface="Montserrat"/>
              </a:rPr>
              <a:t>is underlined ?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1670;p78"/>
          <p:cNvSpPr txBox="1"/>
          <p:nvPr/>
        </p:nvSpPr>
        <p:spPr>
          <a:xfrm>
            <a:off x="6700565" y="5259684"/>
            <a:ext cx="710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 dirty="0">
                <a:solidFill>
                  <a:srgbClr val="CC0000"/>
                </a:solidFill>
              </a:rPr>
              <a:t>1</a:t>
            </a:r>
            <a:r>
              <a:rPr lang="fr" dirty="0">
                <a:solidFill>
                  <a:srgbClr val="CC0000"/>
                </a:solidFill>
              </a:rPr>
              <a:t>  </a:t>
            </a:r>
            <a:r>
              <a:rPr lang="fr" u="sng" dirty="0">
                <a:solidFill>
                  <a:srgbClr val="CC0000"/>
                </a:solidFill>
              </a:rPr>
              <a:t>1</a:t>
            </a:r>
            <a:endParaRPr dirty="0">
              <a:solidFill>
                <a:srgbClr val="1155CC"/>
              </a:solidFill>
            </a:endParaRPr>
          </a:p>
        </p:txBody>
      </p:sp>
      <p:sp>
        <p:nvSpPr>
          <p:cNvPr id="55" name="Google Shape;1671;p78"/>
          <p:cNvSpPr txBox="1"/>
          <p:nvPr/>
        </p:nvSpPr>
        <p:spPr>
          <a:xfrm>
            <a:off x="8218901" y="5259684"/>
            <a:ext cx="710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CC0000"/>
                </a:solidFill>
              </a:rPr>
              <a:t>0</a:t>
            </a:r>
            <a:endParaRPr dirty="0">
              <a:solidFill>
                <a:srgbClr val="1155CC"/>
              </a:solidFill>
            </a:endParaRPr>
          </a:p>
        </p:txBody>
      </p:sp>
      <p:cxnSp>
        <p:nvCxnSpPr>
          <p:cNvPr id="64" name="Connecteur en angle 63"/>
          <p:cNvCxnSpPr>
            <a:stCxn id="54" idx="0"/>
            <a:endCxn id="48" idx="2"/>
          </p:cNvCxnSpPr>
          <p:nvPr/>
        </p:nvCxnSpPr>
        <p:spPr>
          <a:xfrm rot="5400000" flipH="1" flipV="1">
            <a:off x="7265039" y="4706610"/>
            <a:ext cx="343800" cy="76234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en angle 65"/>
          <p:cNvCxnSpPr>
            <a:stCxn id="55" idx="0"/>
            <a:endCxn id="48" idx="2"/>
          </p:cNvCxnSpPr>
          <p:nvPr/>
        </p:nvCxnSpPr>
        <p:spPr>
          <a:xfrm rot="16200000" flipV="1">
            <a:off x="8024207" y="4709790"/>
            <a:ext cx="343800" cy="75598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en angle 68"/>
          <p:cNvCxnSpPr>
            <a:stCxn id="48" idx="0"/>
            <a:endCxn id="41" idx="2"/>
          </p:cNvCxnSpPr>
          <p:nvPr/>
        </p:nvCxnSpPr>
        <p:spPr>
          <a:xfrm rot="5400000" flipH="1" flipV="1">
            <a:off x="8231913" y="3749262"/>
            <a:ext cx="377523" cy="120512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en angle 70"/>
          <p:cNvCxnSpPr>
            <a:stCxn id="47" idx="0"/>
            <a:endCxn id="41" idx="2"/>
          </p:cNvCxnSpPr>
          <p:nvPr/>
        </p:nvCxnSpPr>
        <p:spPr>
          <a:xfrm rot="16200000" flipV="1">
            <a:off x="9416713" y="3769585"/>
            <a:ext cx="377337" cy="116429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8880125" y="4374034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7" grpId="0"/>
      <p:bldP spid="48" grpId="0"/>
      <p:bldP spid="53" grpId="0"/>
      <p:bldP spid="54" grpId="0"/>
      <p:bldP spid="55" grpId="0"/>
      <p:bldP spid="72" grpId="0"/>
      <p:bldP spid="7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 smtClean="0"/>
              <a:t>Advantages</a:t>
            </a:r>
            <a:endParaRPr lang="en-US" b="1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Requires a small amount of data to train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Data does not need to be rescaled or transformed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Great with high dimensionality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Parallelizable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Can handle unbalanced data</a:t>
            </a:r>
          </a:p>
          <a:p>
            <a:pPr marL="450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Hard to </a:t>
            </a:r>
            <a:r>
              <a:rPr lang="en-US" dirty="0" err="1" smtClean="0"/>
              <a:t>overfit</a:t>
            </a:r>
            <a:r>
              <a:rPr lang="en-US" dirty="0" smtClean="0"/>
              <a:t> if well-used</a:t>
            </a:r>
            <a:endParaRPr lang="en-US" dirty="0"/>
          </a:p>
          <a:p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 smtClean="0"/>
              <a:t>Drawbacks</a:t>
            </a:r>
            <a:endParaRPr lang="en-US" b="1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0900" indent="-342900">
              <a:buFont typeface="Arial" panose="020B0604020202020204" pitchFamily="34" charset="0"/>
              <a:buChar char="•"/>
            </a:pPr>
            <a:r>
              <a:rPr lang="en-US" dirty="0"/>
              <a:t>Large trees could lead to memory </a:t>
            </a:r>
            <a:r>
              <a:rPr lang="en-US" dirty="0" smtClean="0"/>
              <a:t>issues</a:t>
            </a:r>
          </a:p>
          <a:p>
            <a:pPr marL="450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108000" indent="0">
              <a:buNone/>
            </a:pPr>
            <a:r>
              <a:rPr lang="en-US" sz="1800" dirty="0" smtClean="0"/>
              <a:t>To evaluate your model, you need relevant metrics.</a:t>
            </a:r>
          </a:p>
          <a:p>
            <a:pPr marL="108000" indent="0">
              <a:buNone/>
            </a:pPr>
            <a:endParaRPr lang="en-US" dirty="0" smtClean="0"/>
          </a:p>
          <a:p>
            <a:pPr marL="108000" indent="0" algn="ctr"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Metrics depend of your objective</a:t>
            </a:r>
          </a:p>
          <a:p>
            <a:endParaRPr lang="en-US" b="1" dirty="0" smtClean="0"/>
          </a:p>
          <a:p>
            <a:r>
              <a:rPr lang="en-US" sz="1800" dirty="0" smtClean="0"/>
              <a:t>In classification, many metrics are based on </a:t>
            </a:r>
          </a:p>
          <a:p>
            <a:pPr lvl="1"/>
            <a:r>
              <a:rPr lang="en-US" sz="1600" dirty="0" smtClean="0"/>
              <a:t>False Positives</a:t>
            </a:r>
          </a:p>
          <a:p>
            <a:pPr lvl="1"/>
            <a:r>
              <a:rPr lang="en-US" sz="1600" dirty="0" smtClean="0"/>
              <a:t>False Negatives</a:t>
            </a:r>
          </a:p>
          <a:p>
            <a:pPr lvl="1"/>
            <a:r>
              <a:rPr lang="en-US" sz="1600" dirty="0" smtClean="0"/>
              <a:t>True Positives</a:t>
            </a:r>
          </a:p>
          <a:p>
            <a:pPr lvl="1"/>
            <a:r>
              <a:rPr lang="en-US" sz="1600" dirty="0" smtClean="0"/>
              <a:t>True Negatives</a:t>
            </a:r>
          </a:p>
          <a:p>
            <a:endParaRPr lang="en-US" dirty="0" smtClean="0"/>
          </a:p>
          <a:p>
            <a:r>
              <a:rPr lang="en-US" sz="1800" dirty="0" smtClean="0"/>
              <a:t>Some common metrics: </a:t>
            </a:r>
            <a:r>
              <a:rPr lang="en-US" sz="1800" dirty="0" smtClean="0">
                <a:hlinkClick r:id="rId2"/>
              </a:rPr>
              <a:t>accuracy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3"/>
              </a:rPr>
              <a:t>confusion matrix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4"/>
              </a:rPr>
              <a:t>AUC</a:t>
            </a:r>
            <a:r>
              <a:rPr lang="en-US" sz="1800" dirty="0" smtClean="0"/>
              <a:t>,…</a:t>
            </a:r>
            <a:endParaRPr lang="en-US" dirty="0" smtClean="0"/>
          </a:p>
          <a:p>
            <a:pPr marL="396000"/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Be careful with imbalanced data !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1028" name="Picture 4" descr="classification - How to interpret a confusion matrix in a multi-class  prediction task? - Cross Valid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51430"/>
            <a:ext cx="3906808" cy="37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3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47688" y="286604"/>
            <a:ext cx="4507992" cy="1207538"/>
          </a:xfrm>
        </p:spPr>
        <p:txBody>
          <a:bodyPr/>
          <a:lstStyle/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47688" y="2084832"/>
            <a:ext cx="4507992" cy="37842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Demand </a:t>
            </a:r>
            <a:r>
              <a:rPr lang="en-US" dirty="0"/>
              <a:t>prediction for the manufacturing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Supply </a:t>
            </a:r>
            <a:r>
              <a:rPr lang="en-US" dirty="0"/>
              <a:t>chain optimization in the logistics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Recommendation </a:t>
            </a:r>
            <a:r>
              <a:rPr lang="en-US" dirty="0"/>
              <a:t>systems in marketing &amp; advertising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Credit </a:t>
            </a:r>
            <a:r>
              <a:rPr lang="en-US" dirty="0"/>
              <a:t>scoring for financial </a:t>
            </a:r>
            <a:r>
              <a:rPr lang="en-US" dirty="0" smtClean="0"/>
              <a:t>institutions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Diagnostic help </a:t>
            </a:r>
            <a:r>
              <a:rPr lang="fr-FR" dirty="0"/>
              <a:t>in </a:t>
            </a:r>
            <a:r>
              <a:rPr lang="fr-FR" dirty="0" err="1" smtClean="0"/>
              <a:t>healthcare</a:t>
            </a:r>
            <a:r>
              <a:rPr lang="fr-FR" dirty="0" smtClean="0"/>
              <a:t> (MRI)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1" name="Groupe 10"/>
          <p:cNvGrpSpPr/>
          <p:nvPr/>
        </p:nvGrpSpPr>
        <p:grpSpPr>
          <a:xfrm>
            <a:off x="226084" y="286603"/>
            <a:ext cx="5845622" cy="5870357"/>
            <a:chOff x="226084" y="286603"/>
            <a:chExt cx="5845622" cy="5870357"/>
          </a:xfrm>
          <a:solidFill>
            <a:schemeClr val="bg1"/>
          </a:solidFill>
        </p:grpSpPr>
        <p:pic>
          <p:nvPicPr>
            <p:cNvPr id="12" name="Picture 2" descr="https://www.sudeep.co/images/post_images/2018-02-09-Understanding-the-Data-Science-Lifecycle/char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84" y="286603"/>
              <a:ext cx="5845622" cy="5870357"/>
            </a:xfrm>
            <a:prstGeom prst="rect">
              <a:avLst/>
            </a:prstGeom>
            <a:grpFill/>
            <a:extLst/>
          </p:spPr>
        </p:pic>
        <p:sp>
          <p:nvSpPr>
            <p:cNvPr id="13" name="ZoneTexte 12"/>
            <p:cNvSpPr txBox="1"/>
            <p:nvPr/>
          </p:nvSpPr>
          <p:spPr>
            <a:xfrm>
              <a:off x="4656745" y="2212849"/>
              <a:ext cx="1222847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</a:rPr>
                <a:t>DATA ENGINEERING</a:t>
              </a:r>
              <a:endParaRPr lang="fr-FR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81801" y="5869094"/>
            <a:ext cx="1737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212529"/>
                </a:solidFill>
                <a:latin typeface="Suisse"/>
              </a:rPr>
              <a:t>Image </a:t>
            </a:r>
            <a:r>
              <a:rPr lang="fr-FR" sz="1200" dirty="0" err="1">
                <a:solidFill>
                  <a:srgbClr val="212529"/>
                </a:solidFill>
                <a:latin typeface="Suisse"/>
              </a:rPr>
              <a:t>from</a:t>
            </a:r>
            <a:r>
              <a:rPr lang="fr-FR" sz="1200" dirty="0">
                <a:solidFill>
                  <a:srgbClr val="212529"/>
                </a:solidFill>
                <a:latin typeface="Suisse"/>
              </a:rPr>
              <a:t> </a:t>
            </a:r>
            <a:r>
              <a:rPr lang="fr-FR" sz="1200" dirty="0">
                <a:solidFill>
                  <a:srgbClr val="3A6CDD"/>
                </a:solidFill>
                <a:latin typeface="Suisse"/>
                <a:hlinkClick r:id="rId3"/>
              </a:rPr>
              <a:t>Sudeep.co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405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08000" indent="0">
              <a:buNone/>
            </a:pPr>
            <a:r>
              <a:rPr lang="en-US" sz="1800" dirty="0" smtClean="0"/>
              <a:t>When you evaluate a model, you don’t want to use the data that has already been seen, otherwise your model might have just </a:t>
            </a:r>
            <a:r>
              <a:rPr lang="en-US" sz="1800" b="1" dirty="0" smtClean="0"/>
              <a:t>memorized</a:t>
            </a:r>
            <a:r>
              <a:rPr lang="en-US" sz="1800" dirty="0" smtClean="0"/>
              <a:t> your data which can lead to </a:t>
            </a:r>
            <a:r>
              <a:rPr lang="en-US" sz="1800" b="1" dirty="0" smtClean="0"/>
              <a:t>overfitting</a:t>
            </a:r>
            <a:r>
              <a:rPr lang="en-US" sz="1800" dirty="0" smtClean="0"/>
              <a:t>. </a:t>
            </a:r>
          </a:p>
          <a:p>
            <a:pPr marL="108000" indent="0">
              <a:buNone/>
            </a:pPr>
            <a:r>
              <a:rPr lang="en-US" sz="1800" dirty="0" smtClean="0"/>
              <a:t>You want your model to be able to </a:t>
            </a:r>
            <a:r>
              <a:rPr lang="en-US" sz="1800" b="1" dirty="0" smtClean="0">
                <a:solidFill>
                  <a:schemeClr val="accent1"/>
                </a:solidFill>
              </a:rPr>
              <a:t>generalize</a:t>
            </a:r>
            <a:r>
              <a:rPr lang="en-US" sz="1800" dirty="0" smtClean="0"/>
              <a:t>.</a:t>
            </a:r>
          </a:p>
          <a:p>
            <a:pPr marL="108000" indent="0">
              <a:buNone/>
            </a:pP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They are plenty methods to avoid overfitting while improving generalization. First thing to do is to </a:t>
            </a:r>
            <a:r>
              <a:rPr lang="en-US" sz="1800" b="1" dirty="0" smtClean="0"/>
              <a:t>separate your training data from your testing.</a:t>
            </a:r>
            <a:endParaRPr lang="en-US" sz="18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48" y="2819400"/>
            <a:ext cx="4478103" cy="3164065"/>
          </a:xfrm>
          <a:prstGeom prst="rect">
            <a:avLst/>
          </a:prstGeom>
        </p:spPr>
      </p:pic>
      <p:pic>
        <p:nvPicPr>
          <p:cNvPr id="2050" name="Picture 2" descr="https://www.datarobot.com/wp-content/uploads/2018/03/Screen-Shot-2018-03-22-at-11.22.15-AM-e15276139156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6" y="3811482"/>
            <a:ext cx="4265218" cy="15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777907" y="6023259"/>
            <a:ext cx="2245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err="1" smtClean="0">
                <a:hlinkClick r:id="rId4"/>
              </a:rPr>
              <a:t>sklearn</a:t>
            </a:r>
            <a:r>
              <a:rPr lang="en-US" sz="1200" dirty="0" smtClean="0">
                <a:hlinkClick r:id="rId4"/>
              </a:rPr>
              <a:t> cross-validation page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283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areas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315293"/>
              </p:ext>
            </p:extLst>
          </p:nvPr>
        </p:nvGraphicFramePr>
        <p:xfrm>
          <a:off x="993964" y="1845438"/>
          <a:ext cx="4002024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189557" y="3626792"/>
            <a:ext cx="187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Everywhere</a:t>
            </a:r>
            <a:r>
              <a:rPr lang="fr-FR" sz="2400" dirty="0" smtClean="0"/>
              <a:t>…</a:t>
            </a:r>
            <a:endParaRPr lang="fr-FR" sz="2400" dirty="0"/>
          </a:p>
        </p:txBody>
      </p:sp>
      <p:graphicFrame>
        <p:nvGraphicFramePr>
          <p:cNvPr id="8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119242"/>
              </p:ext>
            </p:extLst>
          </p:nvPr>
        </p:nvGraphicFramePr>
        <p:xfrm>
          <a:off x="7256972" y="1846263"/>
          <a:ext cx="4002024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plateformes « </a:t>
            </a:r>
            <a:r>
              <a:rPr lang="fr-FR" dirty="0" err="1"/>
              <a:t>all-in</a:t>
            </a:r>
            <a:r>
              <a:rPr lang="fr-FR" dirty="0"/>
              <a:t> »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53314"/>
          </a:xfrm>
        </p:spPr>
        <p:txBody>
          <a:bodyPr/>
          <a:lstStyle/>
          <a:p>
            <a:r>
              <a:rPr lang="fr-FR" dirty="0" smtClean="0"/>
              <a:t>Certaines plateformes proposent des solutions couvrant la quasi-totalité des disciplines de </a:t>
            </a:r>
            <a:r>
              <a:rPr lang="fr-FR" dirty="0" err="1" smtClean="0"/>
              <a:t>datascience</a:t>
            </a:r>
            <a:r>
              <a:rPr lang="fr-FR" dirty="0" smtClean="0"/>
              <a:t> (et d’autres services…) :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Et </a:t>
            </a:r>
            <a:r>
              <a:rPr lang="fr-FR" dirty="0"/>
              <a:t>d’autres </a:t>
            </a:r>
            <a:r>
              <a:rPr lang="fr-FR" dirty="0" smtClean="0"/>
              <a:t>sont spécialisées, par exemple dans les systèmes embarqués: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30" name="Picture 6" descr="Fichier:Amazon Web Services Logo.svg — Wikipé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82" y="3077376"/>
            <a:ext cx="1565437" cy="93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ge Impulse - Edge AI and Vision Al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23" y="4910391"/>
            <a:ext cx="2377313" cy="11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 Cloud Logo : histoire, signification de l'emblè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10" y="2653876"/>
            <a:ext cx="2418340" cy="136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dévoile un logo propre pour le produit Azure : histoire,  signification de l'emblè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41" y="2713378"/>
            <a:ext cx="2312558" cy="13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ile:IBM Cloud logo.pn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281" y="2896972"/>
            <a:ext cx="1817399" cy="129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1441"/>
          </a:xfrm>
        </p:spPr>
        <p:txBody>
          <a:bodyPr/>
          <a:lstStyle/>
          <a:p>
            <a:r>
              <a:rPr lang="fr-FR" dirty="0" smtClean="0"/>
              <a:t>python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i="1" dirty="0" smtClean="0"/>
              <a:t>    python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clearly</a:t>
            </a:r>
            <a:r>
              <a:rPr lang="fr-FR" dirty="0" smtClean="0"/>
              <a:t> a </a:t>
            </a:r>
            <a:r>
              <a:rPr lang="fr-FR" dirty="0" err="1" smtClean="0"/>
              <a:t>growing</a:t>
            </a:r>
            <a:r>
              <a:rPr lang="fr-FR" dirty="0" smtClean="0"/>
              <a:t> langage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smtClean="0"/>
              <a:t>   </a:t>
            </a:r>
            <a:r>
              <a:rPr lang="fr-FR" dirty="0" err="1" smtClean="0"/>
              <a:t>interpreted</a:t>
            </a:r>
            <a:r>
              <a:rPr lang="fr-FR" dirty="0" smtClean="0"/>
              <a:t>, </a:t>
            </a:r>
            <a:r>
              <a:rPr lang="fr-FR" dirty="0" err="1" smtClean="0"/>
              <a:t>easy</a:t>
            </a:r>
            <a:r>
              <a:rPr lang="fr-FR" dirty="0" smtClean="0"/>
              <a:t>-</a:t>
            </a:r>
            <a:r>
              <a:rPr lang="fr-FR" dirty="0" err="1" smtClean="0"/>
              <a:t>to-use</a:t>
            </a: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   best for data science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    a lot of </a:t>
            </a:r>
            <a:r>
              <a:rPr lang="fr-FR" dirty="0" err="1" smtClean="0"/>
              <a:t>opensource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8" y="2183423"/>
            <a:ext cx="5141931" cy="3347981"/>
          </a:xfrm>
          <a:prstGeom prst="rect">
            <a:avLst/>
          </a:prstGeom>
        </p:spPr>
      </p:pic>
      <p:pic>
        <p:nvPicPr>
          <p:cNvPr id="2050" name="Picture 2" descr="Python Logo, symbol, meaning, history, PNG, br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518" y="4359962"/>
            <a:ext cx="2082564" cy="117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Google </a:t>
            </a:r>
            <a:r>
              <a:rPr lang="fr-FR" dirty="0" err="1" smtClean="0"/>
              <a:t>colab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2111432"/>
            <a:ext cx="10058400" cy="3757661"/>
          </a:xfrm>
        </p:spPr>
        <p:txBody>
          <a:bodyPr/>
          <a:lstStyle/>
          <a:p>
            <a:pPr marL="1080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800" dirty="0" smtClean="0"/>
              <a:t>Extrait de la </a:t>
            </a:r>
            <a:r>
              <a:rPr lang="fr-FR" sz="1800" dirty="0">
                <a:hlinkClick r:id="rId2"/>
              </a:rPr>
              <a:t>page d’accueil </a:t>
            </a:r>
            <a:r>
              <a:rPr lang="fr-FR" sz="1800" dirty="0" err="1" smtClean="0">
                <a:hlinkClick r:id="rId2"/>
              </a:rPr>
              <a:t>google</a:t>
            </a:r>
            <a:r>
              <a:rPr lang="fr-FR" sz="1800" dirty="0" smtClean="0">
                <a:hlinkClick r:id="rId2"/>
              </a:rPr>
              <a:t> </a:t>
            </a:r>
            <a:r>
              <a:rPr lang="fr-FR" sz="1800" dirty="0" err="1" smtClean="0">
                <a:hlinkClick r:id="rId2"/>
              </a:rPr>
              <a:t>colab</a:t>
            </a:r>
            <a:endParaRPr lang="fr-FR" sz="180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fr-FR" sz="1800" dirty="0"/>
          </a:p>
          <a:p>
            <a:pPr marL="292608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i="1" dirty="0" err="1" smtClean="0"/>
              <a:t>Colab</a:t>
            </a:r>
            <a:r>
              <a:rPr lang="fr-FR" sz="1600" i="1" dirty="0" smtClean="0"/>
              <a:t> </a:t>
            </a:r>
            <a:r>
              <a:rPr lang="fr-FR" sz="1600" i="1" dirty="0"/>
              <a:t>(ou "</a:t>
            </a:r>
            <a:r>
              <a:rPr lang="fr-FR" sz="1600" i="1" dirty="0" err="1"/>
              <a:t>Colaboratory</a:t>
            </a:r>
            <a:r>
              <a:rPr lang="fr-FR" sz="1600" i="1" dirty="0"/>
              <a:t>") vous permet d'écrire et d'exécuter du code Python dans votre navigateur </a:t>
            </a:r>
            <a:r>
              <a:rPr lang="fr-FR" sz="1600" i="1" dirty="0" smtClean="0"/>
              <a:t>avec: 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aucune </a:t>
            </a:r>
            <a:r>
              <a:rPr lang="fr-FR" sz="1600" i="1" dirty="0"/>
              <a:t>configuration requise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Accès </a:t>
            </a:r>
            <a:r>
              <a:rPr lang="fr-FR" sz="1600" i="1" dirty="0"/>
              <a:t>sans frais aux GPU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r>
              <a:rPr lang="fr-FR" sz="1600" i="1" dirty="0" smtClean="0"/>
              <a:t>Partage facile</a:t>
            </a:r>
          </a:p>
          <a:p>
            <a:pPr marL="688608" lvl="2">
              <a:lnSpc>
                <a:spcPct val="100000"/>
              </a:lnSpc>
              <a:spcBef>
                <a:spcPts val="0"/>
              </a:spcBef>
            </a:pPr>
            <a:endParaRPr lang="fr-FR" sz="1600" i="1" dirty="0"/>
          </a:p>
          <a:p>
            <a:pPr marL="292608" lvl="1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600" i="1" dirty="0" smtClean="0"/>
              <a:t>Que vous soyez </a:t>
            </a:r>
            <a:r>
              <a:rPr lang="fr-FR" sz="1600" b="1" i="1" dirty="0" smtClean="0"/>
              <a:t>étudiant</a:t>
            </a:r>
            <a:r>
              <a:rPr lang="fr-FR" sz="1600" i="1" dirty="0"/>
              <a:t>, </a:t>
            </a:r>
            <a:r>
              <a:rPr lang="fr-FR" sz="1600" b="1" i="1" dirty="0"/>
              <a:t>data </a:t>
            </a:r>
            <a:r>
              <a:rPr lang="fr-FR" sz="1600" b="1" i="1" dirty="0" err="1"/>
              <a:t>scientist</a:t>
            </a:r>
            <a:r>
              <a:rPr lang="fr-FR" sz="1600" i="1" dirty="0"/>
              <a:t> ou </a:t>
            </a:r>
            <a:r>
              <a:rPr lang="fr-FR" sz="1600" b="1" i="1" dirty="0"/>
              <a:t>chercheur en IA</a:t>
            </a:r>
            <a:r>
              <a:rPr lang="fr-FR" sz="1600" i="1" dirty="0"/>
              <a:t>, </a:t>
            </a:r>
            <a:r>
              <a:rPr lang="fr-FR" sz="1600" i="1" dirty="0" err="1"/>
              <a:t>Colab</a:t>
            </a:r>
            <a:r>
              <a:rPr lang="fr-FR" sz="1600" i="1" dirty="0"/>
              <a:t> peut vous simplifier la tâche. Regardez la présentation de </a:t>
            </a:r>
            <a:r>
              <a:rPr lang="fr-FR" sz="1600" i="1" dirty="0" err="1"/>
              <a:t>Colab</a:t>
            </a:r>
            <a:r>
              <a:rPr lang="fr-FR" sz="1600" i="1" dirty="0"/>
              <a:t> pour en savoir plus ou commencez tout de suite.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Colab: An easy way to learn and use TensorFlow — The TensorFlow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18" y="4568822"/>
            <a:ext cx="2941724" cy="13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ython – extra slide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1080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Virtual </a:t>
            </a:r>
            <a:r>
              <a:rPr lang="fr-FR" b="1" dirty="0" err="1" smtClean="0">
                <a:solidFill>
                  <a:schemeClr val="accent1"/>
                </a:solidFill>
              </a:rPr>
              <a:t>env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108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 err="1" smtClean="0"/>
              <a:t>We</a:t>
            </a:r>
            <a:r>
              <a:rPr lang="fr-FR" dirty="0" smtClean="0"/>
              <a:t> use </a:t>
            </a:r>
            <a:r>
              <a:rPr lang="fr-FR" i="1" dirty="0" smtClean="0"/>
              <a:t>python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colab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no setup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required</a:t>
            </a:r>
            <a:endParaRPr lang="fr-FR" dirty="0" smtClean="0"/>
          </a:p>
          <a:p>
            <a:pPr marL="10800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 smtClean="0"/>
              <a:t>BUT: </a:t>
            </a:r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use </a:t>
            </a:r>
            <a:r>
              <a:rPr lang="fr-FR" i="1" dirty="0" smtClean="0"/>
              <a:t>python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scripts, </a:t>
            </a:r>
            <a:r>
              <a:rPr lang="fr-FR" dirty="0" err="1" smtClean="0"/>
              <a:t>please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r>
              <a:rPr lang="fr-FR" dirty="0" smtClean="0"/>
              <a:t> in a </a:t>
            </a:r>
            <a:r>
              <a:rPr lang="fr-FR" b="1" dirty="0" err="1" smtClean="0"/>
              <a:t>virtual</a:t>
            </a:r>
            <a:r>
              <a:rPr lang="fr-FR" b="1" dirty="0" smtClean="0"/>
              <a:t> </a:t>
            </a:r>
            <a:r>
              <a:rPr lang="fr-FR" b="1" dirty="0" err="1" smtClean="0"/>
              <a:t>environment</a:t>
            </a:r>
            <a:r>
              <a:rPr lang="fr-FR" b="1" dirty="0" smtClean="0"/>
              <a:t>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fr-FR" b="1" dirty="0"/>
          </a:p>
          <a:p>
            <a:pPr marL="108000" indent="0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Package management</a:t>
            </a:r>
            <a:endParaRPr lang="fr-FR" b="1" dirty="0">
              <a:solidFill>
                <a:schemeClr val="accent1"/>
              </a:solidFill>
            </a:endParaRPr>
          </a:p>
          <a:p>
            <a:pPr marL="108000" indent="0">
              <a:buNone/>
            </a:pPr>
            <a:r>
              <a:rPr lang="fr-FR" dirty="0" smtClean="0"/>
              <a:t>To </a:t>
            </a:r>
            <a:r>
              <a:rPr lang="fr-FR" dirty="0" err="1" smtClean="0"/>
              <a:t>install</a:t>
            </a:r>
            <a:r>
              <a:rPr lang="fr-FR" dirty="0" smtClean="0"/>
              <a:t> a new package/</a:t>
            </a:r>
            <a:r>
              <a:rPr lang="fr-FR" dirty="0" err="1" smtClean="0"/>
              <a:t>library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 package manager. 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common</a:t>
            </a:r>
            <a:r>
              <a:rPr lang="fr-FR" dirty="0" smtClean="0"/>
              <a:t> are:</a:t>
            </a:r>
          </a:p>
          <a:p>
            <a:r>
              <a:rPr lang="fr-FR" dirty="0" err="1" smtClean="0"/>
              <a:t>pip</a:t>
            </a:r>
            <a:endParaRPr lang="fr-FR" dirty="0" smtClean="0"/>
          </a:p>
          <a:p>
            <a:r>
              <a:rPr lang="fr-FR" dirty="0" err="1" smtClean="0"/>
              <a:t>conda</a:t>
            </a:r>
            <a:endParaRPr lang="fr-FR" dirty="0" smtClean="0"/>
          </a:p>
          <a:p>
            <a:r>
              <a:rPr lang="fr-FR" dirty="0" err="1"/>
              <a:t>p</a:t>
            </a:r>
            <a:r>
              <a:rPr lang="fr-FR" dirty="0" err="1" smtClean="0"/>
              <a:t>oetry</a:t>
            </a:r>
            <a:endParaRPr lang="fr-FR" dirty="0" smtClean="0"/>
          </a:p>
          <a:p>
            <a:pPr marL="504000" indent="-25200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108000" indent="0">
              <a:buNone/>
            </a:pPr>
            <a:r>
              <a:rPr lang="fr-FR" b="1" dirty="0" smtClean="0">
                <a:solidFill>
                  <a:schemeClr val="accent1"/>
                </a:solidFill>
              </a:rPr>
              <a:t>IDE</a:t>
            </a:r>
          </a:p>
          <a:p>
            <a:pPr marL="108000" indent="0">
              <a:buNone/>
            </a:pP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common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r>
              <a:rPr lang="fr-FR" dirty="0" smtClean="0"/>
              <a:t>Visual Studio Code</a:t>
            </a:r>
          </a:p>
          <a:p>
            <a:r>
              <a:rPr lang="fr-FR" dirty="0" err="1" smtClean="0"/>
              <a:t>PyCharm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MyDigitalSchool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DATASCIENCE  -  Etienne de Montalivet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15276</TotalTime>
  <Words>2140</Words>
  <Application>Microsoft Office PowerPoint</Application>
  <PresentationFormat>Grand écran</PresentationFormat>
  <Paragraphs>519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Montserrat</vt:lpstr>
      <vt:lpstr>Montserrat Light</vt:lpstr>
      <vt:lpstr>Suisse</vt:lpstr>
      <vt:lpstr>Wingdings</vt:lpstr>
      <vt:lpstr>Rétrospective</vt:lpstr>
      <vt:lpstr>Datascience</vt:lpstr>
      <vt:lpstr>Généralités</vt:lpstr>
      <vt:lpstr>What is datascience ?</vt:lpstr>
      <vt:lpstr>Examples</vt:lpstr>
      <vt:lpstr>Application areas</vt:lpstr>
      <vt:lpstr>Les plateformes « all-in »</vt:lpstr>
      <vt:lpstr>python</vt:lpstr>
      <vt:lpstr>Google colab</vt:lpstr>
      <vt:lpstr>python – extra slide</vt:lpstr>
      <vt:lpstr>python – basic librairies</vt:lpstr>
      <vt:lpstr>Data analysis</vt:lpstr>
      <vt:lpstr>Les types de données</vt:lpstr>
      <vt:lpstr>Open Datasets</vt:lpstr>
      <vt:lpstr>Statistics</vt:lpstr>
      <vt:lpstr>Statistical sampling</vt:lpstr>
      <vt:lpstr>Descriptive statistics</vt:lpstr>
      <vt:lpstr>Distributions</vt:lpstr>
      <vt:lpstr>Probability</vt:lpstr>
      <vt:lpstr>Probability – extra slide</vt:lpstr>
      <vt:lpstr>Correlation</vt:lpstr>
      <vt:lpstr>Data visualisation</vt:lpstr>
      <vt:lpstr>Visualisation librairies</vt:lpstr>
      <vt:lpstr>Basic charts to know (subjective…)</vt:lpstr>
      <vt:lpstr>How to process</vt:lpstr>
      <vt:lpstr>Numpy cheet sheat</vt:lpstr>
      <vt:lpstr>Numpy cheet sheat</vt:lpstr>
      <vt:lpstr>Machine Learning</vt:lpstr>
      <vt:lpstr>Definition</vt:lpstr>
      <vt:lpstr>Your turn</vt:lpstr>
      <vt:lpstr>Présentation PowerPoint</vt:lpstr>
      <vt:lpstr>Machine Learning areas</vt:lpstr>
      <vt:lpstr>How does a classifier work</vt:lpstr>
      <vt:lpstr>Why so many classifiers ?</vt:lpstr>
      <vt:lpstr>Process to validate a classifier</vt:lpstr>
      <vt:lpstr>K-Nearest Neighbors</vt:lpstr>
      <vt:lpstr>K-Nearest Neighbors</vt:lpstr>
      <vt:lpstr>Random Forest</vt:lpstr>
      <vt:lpstr>Random Forest</vt:lpstr>
      <vt:lpstr>Classification metrics</vt:lpstr>
      <vt:lpstr>Data split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Datascience</dc:title>
  <dc:creator>MASSON BACHASSON DE MONTALIVET Etienne</dc:creator>
  <cp:lastModifiedBy>MASSON BACHASSON DE MONTALIVET Etienne</cp:lastModifiedBy>
  <cp:revision>301</cp:revision>
  <dcterms:created xsi:type="dcterms:W3CDTF">2022-10-31T14:33:26Z</dcterms:created>
  <dcterms:modified xsi:type="dcterms:W3CDTF">2023-01-15T18:22:39Z</dcterms:modified>
  <cp:contentStatus/>
</cp:coreProperties>
</file>